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743700" cy="9779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FF0000"/>
    <a:srgbClr val="FFFF00"/>
    <a:srgbClr val="96FF91"/>
    <a:srgbClr val="FF9900"/>
    <a:srgbClr val="000066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4" autoAdjust="0"/>
    <p:restoredTop sz="99881" autoAdjust="0"/>
  </p:normalViewPr>
  <p:slideViewPr>
    <p:cSldViewPr>
      <p:cViewPr varScale="1">
        <p:scale>
          <a:sx n="114" d="100"/>
          <a:sy n="114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wmf"/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8463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288463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EDB0BD3-C68C-4D91-A20D-601E687A8A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083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27100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45025"/>
            <a:ext cx="53943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8463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88463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944F51E-ABCF-4E0E-A46F-2084FD758E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B40C9-801A-4231-8FAA-CEE4AF2D0ECD}" type="slidenum">
              <a:rPr lang="en-US"/>
              <a:pPr/>
              <a:t>1</a:t>
            </a:fld>
            <a:endParaRPr lang="en-US"/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ladies and gentlemen</a:t>
            </a:r>
          </a:p>
          <a:p>
            <a:r>
              <a:rPr lang="en-US"/>
              <a:t>My name is Ilja Gerhardt and I come from the</a:t>
            </a:r>
          </a:p>
          <a:p>
            <a:r>
              <a:rPr lang="en-US"/>
              <a:t>Nano-Optics-Group in the</a:t>
            </a:r>
          </a:p>
          <a:p>
            <a:r>
              <a:rPr lang="en-US"/>
              <a:t>Swiss Federal Institute of Technology, Zurich</a:t>
            </a:r>
          </a:p>
          <a:p>
            <a:r>
              <a:rPr lang="en-US"/>
              <a:t>We are a part of the chemistry department and we are dealing with single molecules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B9A09-C6EC-4633-8FE2-2973632FD8F6}" type="slidenum">
              <a:rPr lang="en-US"/>
              <a:pPr/>
              <a:t>10</a:t>
            </a:fld>
            <a:endParaRPr lang="en-US"/>
          </a:p>
        </p:txBody>
      </p:sp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summarize what I have told so far:</a:t>
            </a:r>
          </a:p>
          <a:p>
            <a:endParaRPr lang="en-US"/>
          </a:p>
          <a:p>
            <a:r>
              <a:rPr lang="en-US"/>
              <a:t>I presented a SNOM, working at temperarures of 1.4 K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D5C9CA-094F-4E5F-8F0B-7BBDDF767C64}" type="slidenum">
              <a:rPr lang="en-US"/>
              <a:pPr/>
              <a:t>11</a:t>
            </a:fld>
            <a:endParaRPr lang="en-US"/>
          </a:p>
        </p:txBody>
      </p:sp>
      <p:sp>
        <p:nvSpPr>
          <p:cNvPr id="155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CC4E3-90F1-45CE-A035-1D0C05EAE45D}" type="slidenum">
              <a:rPr lang="en-US"/>
              <a:pPr/>
              <a:t>2</a:t>
            </a:fld>
            <a:endParaRPr lang="en-US"/>
          </a:p>
        </p:txBody>
      </p:sp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Single Molecule Spectroscopy -&gt; Roomtemperature to cryogenics</a:t>
            </a:r>
          </a:p>
          <a:p>
            <a:pPr>
              <a:buFontTx/>
              <a:buChar char="•"/>
            </a:pPr>
            <a:r>
              <a:rPr lang="en-US"/>
              <a:t>Roomtemperature -&gt; Broad spectrum</a:t>
            </a:r>
          </a:p>
          <a:p>
            <a:pPr>
              <a:buFontTx/>
              <a:buChar char="•"/>
            </a:pPr>
            <a:r>
              <a:rPr lang="en-US"/>
              <a:t>Lifetime limited linewidth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C5215-7A83-40B3-B119-8494F824A5B0}" type="slidenum">
              <a:rPr lang="en-US"/>
              <a:pPr/>
              <a:t>3</a:t>
            </a:fld>
            <a:endParaRPr lang="en-US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 many people in the SMS buiseness we are dealing with single organic molecules, embedded in an organic crystal</a:t>
            </a:r>
          </a:p>
          <a:p>
            <a:pPr>
              <a:buFontTx/>
              <a:buChar char="•"/>
            </a:pPr>
            <a:r>
              <a:rPr lang="en-US"/>
              <a:t>In the last years we developed a fabrication scheme, which is easy and has good results</a:t>
            </a:r>
          </a:p>
          <a:p>
            <a:pPr>
              <a:buFontTx/>
              <a:buChar char="•"/>
            </a:pPr>
            <a:r>
              <a:rPr lang="en-US"/>
              <a:t>If we now perform roomtemperature fluorescence imaging, we observe the following:</a:t>
            </a:r>
          </a:p>
          <a:p>
            <a:pPr>
              <a:buFontTx/>
              <a:buChar char="•"/>
            </a:pPr>
            <a:r>
              <a:rPr lang="en-US"/>
              <a:t>All molecules look like little doughnuts, which coresponds to an orientation in the z-direction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C9FC5-4416-4FDF-8961-98B44D1C1F6F}" type="slidenum">
              <a:rPr lang="en-US"/>
              <a:pPr/>
              <a:t>4</a:t>
            </a:fld>
            <a:endParaRPr lang="en-US"/>
          </a:p>
        </p:txBody>
      </p:sp>
      <p:sp>
        <p:nvSpPr>
          <p:cNvPr id="147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First: let’s understand the levelscheme</a:t>
            </a:r>
          </a:p>
          <a:p>
            <a:pPr>
              <a:buFontTx/>
              <a:buChar char="•"/>
            </a:pPr>
            <a:r>
              <a:rPr lang="en-US"/>
              <a:t>The Setup is coresponding</a:t>
            </a:r>
          </a:p>
          <a:p>
            <a:pPr>
              <a:buFontTx/>
              <a:buChar char="•"/>
            </a:pPr>
            <a:r>
              <a:rPr lang="en-US"/>
              <a:t>A narrowlinewidth dye laser</a:t>
            </a:r>
          </a:p>
          <a:p>
            <a:pPr>
              <a:buFontTx/>
              <a:buChar char="•"/>
            </a:pPr>
            <a:r>
              <a:rPr lang="en-US"/>
              <a:t>All the redshifted fluorescence is detected on an APD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01382-098B-45AF-AE37-6E0F4B62EA43}" type="slidenum">
              <a:rPr lang="en-US"/>
              <a:pPr/>
              <a:t>5</a:t>
            </a:fld>
            <a:endParaRPr lang="en-US"/>
          </a:p>
        </p:txBody>
      </p:sp>
      <p:sp>
        <p:nvSpPr>
          <p:cNvPr id="148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If we apply an external electric field, for example from an outer electrode, the resonance line of a chosen molecule shifts due to the stark effect.</a:t>
            </a:r>
          </a:p>
          <a:p>
            <a:pPr>
              <a:buFontTx/>
              <a:buChar char="•"/>
            </a:pPr>
            <a:r>
              <a:rPr lang="en-US"/>
              <a:t>If we now move the electrode in respect to the sample – we are able to map the shift in relation to the position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02146-1AFE-441E-961A-AA7221D895AA}" type="slidenum">
              <a:rPr lang="en-US"/>
              <a:pPr/>
              <a:t>6</a:t>
            </a:fld>
            <a:endParaRPr lang="en-US"/>
          </a:p>
        </p:txBody>
      </p:sp>
      <p:sp>
        <p:nvSpPr>
          <p:cNvPr id="149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were able to resolve two molecules, which were</a:t>
            </a:r>
          </a:p>
          <a:p>
            <a:pPr>
              <a:buFontTx/>
              <a:buChar char="•"/>
            </a:pPr>
            <a:r>
              <a:rPr lang="en-US"/>
              <a:t>Close in realspace</a:t>
            </a:r>
          </a:p>
          <a:p>
            <a:pPr>
              <a:buFontTx/>
              <a:buChar char="•"/>
            </a:pPr>
            <a:r>
              <a:rPr lang="en-US"/>
              <a:t>Close in frequency</a:t>
            </a:r>
          </a:p>
          <a:p>
            <a:r>
              <a:rPr lang="en-US"/>
              <a:t>We asked if it might be possible to couple these two molecules. </a:t>
            </a:r>
          </a:p>
          <a:p>
            <a:r>
              <a:rPr lang="en-US"/>
              <a:t>By increasing the power, a third resonance appeared in the middle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35A66-1FE4-44DD-A470-D5D6DD94CEEA}" type="slidenum">
              <a:rPr lang="en-US"/>
              <a:pPr/>
              <a:t>7</a:t>
            </a:fld>
            <a:endParaRPr lang="en-US"/>
          </a:p>
        </p:txBody>
      </p:sp>
      <p:sp>
        <p:nvSpPr>
          <p:cNvPr id="153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this set-up it is now possible to perform a lot of experiments</a:t>
            </a:r>
          </a:p>
          <a:p>
            <a:r>
              <a:rPr lang="en-US"/>
              <a:t>Currently we are performing experiments with sharp apperture tips</a:t>
            </a:r>
          </a:p>
          <a:p>
            <a:endParaRPr lang="en-US"/>
          </a:p>
          <a:p>
            <a:r>
              <a:rPr lang="en-US"/>
              <a:t>And to remind you: at every pixel of our scan we get a lot of information: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2728A-9C69-40EA-9B89-653299BA4BF0}" type="slidenum">
              <a:rPr lang="en-US"/>
              <a:pPr/>
              <a:t>8</a:t>
            </a:fld>
            <a:endParaRPr lang="en-US"/>
          </a:p>
        </p:txBody>
      </p:sp>
      <p:sp>
        <p:nvSpPr>
          <p:cNvPr id="152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Performing experiments with sharp tips, we observe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FE7D3-FCB7-49A5-AC73-1F3BABA6B9FA}" type="slidenum">
              <a:rPr lang="en-US"/>
              <a:pPr/>
              <a:t>9</a:t>
            </a:fld>
            <a:endParaRPr lang="en-US"/>
          </a:p>
        </p:txBody>
      </p:sp>
      <p:sp>
        <p:nvSpPr>
          <p:cNvPr id="151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are able to perform even more experiments:</a:t>
            </a:r>
          </a:p>
          <a:p>
            <a:r>
              <a:rPr lang="en-US"/>
              <a:t>We are able to rasterscan over our sample at a temperature of 1.4 K</a:t>
            </a:r>
          </a:p>
          <a:p>
            <a:endParaRPr lang="en-US"/>
          </a:p>
          <a:p>
            <a:r>
              <a:rPr lang="en-US"/>
              <a:t>For years people have tried experiments with single molecules at low temperatures  </a:t>
            </a:r>
          </a:p>
          <a:p>
            <a:r>
              <a:rPr lang="en-US"/>
              <a:t>Many attempts were not successful</a:t>
            </a:r>
          </a:p>
          <a:p>
            <a:r>
              <a:rPr lang="en-US"/>
              <a:t>We are now in the lucky situation to show you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60419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2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3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3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3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043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6043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6043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  <p:sp>
        <p:nvSpPr>
          <p:cNvPr id="60436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0437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0438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24BA08F-ED94-4116-8B27-FC3A79DCC4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9A185-CF11-453A-9F3E-EC24205BB4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4D72F-996E-4980-A741-A7E71D2B8F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9BF1AD-1DBC-4C46-A86D-EDECE5DCAE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8481DA7-374E-4671-A583-DE8330A534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DD06A20-F560-469B-91F4-738BAA6CD0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2EAF3-3AD2-46AF-A77F-625ED5E96E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4F33E-9E48-4278-9745-563F4738A3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9877-54AC-4FB0-AAA5-02EC7AC0D7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1601C-638B-4768-8F18-8135107C21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C7101-481C-4B47-A022-A8A53EF004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20088-B46C-4AAF-B2BC-3D00428478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CF842-1E3A-440A-90A8-C5111FB4E1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C5358-BB50-427E-B47D-2D67F9B2E0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5941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941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941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B937697-DFB3-44B6-9990-8295CAD56A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94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12.bin"/><Relationship Id="rId2" Type="http://schemas.openxmlformats.org/officeDocument/2006/relationships/video" Target="file:///C:\Documents%20and%20Settings\i\Desktop\nfo8\film1.avi" TargetMode="Externa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3146425"/>
          </a:xfrm>
        </p:spPr>
        <p:txBody>
          <a:bodyPr/>
          <a:lstStyle/>
          <a:p>
            <a:r>
              <a:rPr lang="en-US" sz="5100">
                <a:latin typeface="ETH Light" pitchFamily="2" charset="0"/>
              </a:rPr>
              <a:t>High Resolution Near-Field Spectroscopy and Manipulation of Single Molecules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419600"/>
            <a:ext cx="83820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>
                <a:latin typeface="ETH Light" pitchFamily="2" charset="0"/>
              </a:rPr>
              <a:t>Ilja Gerhardt – Gert Wrigge – Pavel Bushev Christian Hettich – Robert Pfab – Alois Renn Vahid Sandoghdar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SG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5563" y="6103938"/>
            <a:ext cx="2667000" cy="673100"/>
          </a:xfrm>
          <a:prstGeom prst="rect">
            <a:avLst/>
          </a:prstGeom>
          <a:noFill/>
        </p:spPr>
      </p:pic>
      <p:pic>
        <p:nvPicPr>
          <p:cNvPr id="2055" name="Picture 7" descr="logo_fre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6051550"/>
            <a:ext cx="1047750" cy="71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Summary &amp; Outlook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60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ETH Light" pitchFamily="2" charset="0"/>
              </a:rPr>
              <a:t>Working cryogenic SNOM</a:t>
            </a:r>
          </a:p>
          <a:p>
            <a:pPr>
              <a:lnSpc>
                <a:spcPct val="90000"/>
              </a:lnSpc>
            </a:pPr>
            <a:r>
              <a:rPr lang="en-US">
                <a:latin typeface="ETH Light" pitchFamily="2" charset="0"/>
              </a:rPr>
              <a:t>Combining scanning probe experiment &amp; laser spectroscopy</a:t>
            </a:r>
          </a:p>
          <a:p>
            <a:pPr>
              <a:lnSpc>
                <a:spcPct val="90000"/>
              </a:lnSpc>
            </a:pPr>
            <a:r>
              <a:rPr lang="en-US">
                <a:latin typeface="ETH Light" pitchFamily="2" charset="0"/>
              </a:rPr>
              <a:t>Localizing molecules in electric fields</a:t>
            </a:r>
          </a:p>
          <a:p>
            <a:pPr>
              <a:lnSpc>
                <a:spcPct val="90000"/>
              </a:lnSpc>
            </a:pPr>
            <a:r>
              <a:rPr lang="en-US">
                <a:latin typeface="ETH Light" pitchFamily="2" charset="0"/>
              </a:rPr>
              <a:t>Investigation of coupled molecules</a:t>
            </a:r>
          </a:p>
          <a:p>
            <a:pPr>
              <a:lnSpc>
                <a:spcPct val="90000"/>
              </a:lnSpc>
            </a:pPr>
            <a:r>
              <a:rPr lang="en-US">
                <a:latin typeface="ETH Light" pitchFamily="2" charset="0"/>
              </a:rPr>
              <a:t>Strong Stark effect with sharp tips</a:t>
            </a:r>
          </a:p>
          <a:p>
            <a:pPr>
              <a:lnSpc>
                <a:spcPct val="90000"/>
              </a:lnSpc>
            </a:pPr>
            <a:r>
              <a:rPr lang="en-US">
                <a:latin typeface="ETH Light" pitchFamily="2" charset="0"/>
              </a:rPr>
              <a:t>Lateral scans / SNOM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>
              <a:latin typeface="ETH Light" pitchFamily="2" charset="0"/>
              <a:sym typeface="Wingdings" pitchFamily="2" charset="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>
                <a:latin typeface="ETH Light" pitchFamily="2" charset="0"/>
                <a:sym typeface="Wingdings" pitchFamily="2" charset="2"/>
              </a:rPr>
              <a:t> Manipulating single quantum systems</a:t>
            </a:r>
            <a:endParaRPr lang="en-US">
              <a:latin typeface="ETH Ligh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Acknowledgements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600200"/>
            <a:ext cx="2286000" cy="1714500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419600"/>
            <a:ext cx="1314450" cy="1752600"/>
          </a:xfrm>
          <a:prstGeom prst="rect">
            <a:avLst/>
          </a:prstGeom>
          <a:noFill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343400"/>
            <a:ext cx="1314450" cy="1752600"/>
          </a:xfrm>
          <a:prstGeom prst="rect">
            <a:avLst/>
          </a:prstGeom>
          <a:noFill/>
        </p:spPr>
      </p:pic>
      <p:pic>
        <p:nvPicPr>
          <p:cNvPr id="12297" name="Picture 9" descr="robpf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343400"/>
            <a:ext cx="1331913" cy="1828800"/>
          </a:xfrm>
          <a:prstGeom prst="rect">
            <a:avLst/>
          </a:prstGeom>
          <a:noFill/>
        </p:spPr>
      </p:pic>
      <p:pic>
        <p:nvPicPr>
          <p:cNvPr id="12301" name="Picture 13" descr="gert_wrig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1600200"/>
            <a:ext cx="1790700" cy="1809750"/>
          </a:xfrm>
          <a:prstGeom prst="rect">
            <a:avLst/>
          </a:prstGeom>
          <a:noFill/>
        </p:spPr>
      </p:pic>
      <p:pic>
        <p:nvPicPr>
          <p:cNvPr id="12303" name="Picture 15" descr="pavel_bushe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1600200"/>
            <a:ext cx="1428750" cy="1657350"/>
          </a:xfrm>
          <a:prstGeom prst="rect">
            <a:avLst/>
          </a:prstGeom>
          <a:noFill/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914400" y="3597275"/>
            <a:ext cx="139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Gert Wrigge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3657600" y="3597275"/>
            <a:ext cx="1465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Pavel Bushev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6324600" y="3597275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Christian Hettich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914400" y="6340475"/>
            <a:ext cx="1331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Robert Pfab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3733800" y="6324600"/>
            <a:ext cx="1214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Alois Renn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6400800" y="6264275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Vahid Sandoghdar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39825"/>
          </a:xfrm>
        </p:spPr>
        <p:txBody>
          <a:bodyPr/>
          <a:lstStyle/>
          <a:p>
            <a:r>
              <a:rPr lang="en-US" sz="3200">
                <a:latin typeface="ETH Light" pitchFamily="2" charset="0"/>
              </a:rPr>
              <a:t>Cryogenic studies: </a:t>
            </a:r>
            <a:br>
              <a:rPr lang="en-US" sz="3200">
                <a:latin typeface="ETH Light" pitchFamily="2" charset="0"/>
              </a:rPr>
            </a:br>
            <a:r>
              <a:rPr lang="en-US" sz="3200">
                <a:latin typeface="ETH Light" pitchFamily="2" charset="0"/>
              </a:rPr>
              <a:t>combination of spectral and spatial resolution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246938" cy="19002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ETH Light" pitchFamily="2" charset="0"/>
              </a:rPr>
              <a:t>Narrow linewidth, lifetime limited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ETH Light" pitchFamily="2" charset="0"/>
              </a:rPr>
              <a:t>Addressing single quantum systems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ETH Light" pitchFamily="2" charset="0"/>
              </a:rPr>
              <a:t>High SNR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ETH Light" pitchFamily="2" charset="0"/>
              </a:rPr>
              <a:t>Extremely rare bleaching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576263" y="3033713"/>
            <a:ext cx="4243387" cy="3346450"/>
            <a:chOff x="1544" y="964"/>
            <a:chExt cx="2673" cy="2108"/>
          </a:xfrm>
        </p:grpSpPr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2061" y="964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endParaRPr lang="en-GB" sz="2000">
                <a:latin typeface="Tahoma" pitchFamily="34" charset="0"/>
              </a:endParaRPr>
            </a:p>
          </p:txBody>
        </p:sp>
        <p:graphicFrame>
          <p:nvGraphicFramePr>
            <p:cNvPr id="3078" name="Object 6"/>
            <p:cNvGraphicFramePr>
              <a:graphicFrameLocks noChangeAspect="1"/>
            </p:cNvGraphicFramePr>
            <p:nvPr/>
          </p:nvGraphicFramePr>
          <p:xfrm>
            <a:off x="1544" y="1331"/>
            <a:ext cx="2673" cy="1741"/>
          </p:xfrm>
          <a:graphic>
            <a:graphicData uri="http://schemas.openxmlformats.org/presentationml/2006/ole">
              <p:oleObj spid="_x0000_s3078" name="CorelDRAW" r:id="rId4" imgW="4244040" imgH="2763360" progId="CorelDRAW.Graphic.11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46" name="Object 26"/>
          <p:cNvGraphicFramePr>
            <a:graphicFrameLocks noChangeAspect="1"/>
          </p:cNvGraphicFramePr>
          <p:nvPr/>
        </p:nvGraphicFramePr>
        <p:xfrm>
          <a:off x="792163" y="2133600"/>
          <a:ext cx="2667000" cy="2659063"/>
        </p:xfrm>
        <a:graphic>
          <a:graphicData uri="http://schemas.openxmlformats.org/presentationml/2006/ole">
            <p:oleObj spid="_x0000_s5146" name="CorelDRAW" r:id="rId4" imgW="4669560" imgH="4365720" progId="CorelDRAW.Graphic.11">
              <p:embed/>
            </p:oleObj>
          </a:graphicData>
        </a:graphic>
      </p:graphicFrame>
      <p:graphicFrame>
        <p:nvGraphicFramePr>
          <p:cNvPr id="5150" name="Object 30"/>
          <p:cNvGraphicFramePr>
            <a:graphicFrameLocks noChangeAspect="1"/>
          </p:cNvGraphicFramePr>
          <p:nvPr>
            <p:ph sz="quarter" idx="2"/>
          </p:nvPr>
        </p:nvGraphicFramePr>
        <p:xfrm>
          <a:off x="323850" y="2259013"/>
          <a:ext cx="3181350" cy="3605212"/>
        </p:xfrm>
        <a:graphic>
          <a:graphicData uri="http://schemas.openxmlformats.org/presentationml/2006/ole">
            <p:oleObj spid="_x0000_s5150" name="CorelDRAW" r:id="rId5" imgW="2679480" imgH="3036600" progId="CorelDRAW.Graphic.11">
              <p:embed/>
            </p:oleObj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Our Sample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8382000" cy="838200"/>
          </a:xfrm>
        </p:spPr>
        <p:txBody>
          <a:bodyPr/>
          <a:lstStyle/>
          <a:p>
            <a:r>
              <a:rPr lang="en-US" sz="2800">
                <a:latin typeface="ETH Light" pitchFamily="2" charset="0"/>
              </a:rPr>
              <a:t>Thin films of </a:t>
            </a:r>
            <a:r>
              <a:rPr lang="en-US" sz="2800" i="1">
                <a:latin typeface="ETH Light" pitchFamily="2" charset="0"/>
              </a:rPr>
              <a:t>p</a:t>
            </a:r>
            <a:r>
              <a:rPr lang="en-US" sz="2800">
                <a:latin typeface="ETH Light" pitchFamily="2" charset="0"/>
              </a:rPr>
              <a:t>-terphenyl, doped with terrylene</a:t>
            </a:r>
          </a:p>
        </p:txBody>
      </p:sp>
      <p:graphicFrame>
        <p:nvGraphicFramePr>
          <p:cNvPr id="5145" name="Object 25"/>
          <p:cNvGraphicFramePr>
            <a:graphicFrameLocks noChangeAspect="1"/>
          </p:cNvGraphicFramePr>
          <p:nvPr>
            <p:ph sz="quarter" idx="3"/>
          </p:nvPr>
        </p:nvGraphicFramePr>
        <p:xfrm>
          <a:off x="3962400" y="2209800"/>
          <a:ext cx="4648200" cy="2320925"/>
        </p:xfrm>
        <a:graphic>
          <a:graphicData uri="http://schemas.openxmlformats.org/presentationml/2006/ole">
            <p:oleObj spid="_x0000_s5145" name="CorelDRAW" r:id="rId6" imgW="5194554" imgH="2594051" progId="CorelDRAW.Graphic.11">
              <p:embed/>
            </p:oleObj>
          </a:graphicData>
        </a:graphic>
      </p:graphicFrame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457200" y="6324600"/>
            <a:ext cx="8042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ETH Light" pitchFamily="2" charset="0"/>
              </a:rPr>
              <a:t>Pfab, Zimmermann, Hettich, Gerhardt, Renn and Sandoghdar, </a:t>
            </a:r>
            <a:r>
              <a:rPr lang="en-US" sz="1400" i="1">
                <a:solidFill>
                  <a:srgbClr val="FFFF00"/>
                </a:solidFill>
                <a:latin typeface="ETH Light" pitchFamily="2" charset="0"/>
              </a:rPr>
              <a:t>Chem. Phys. Lett.</a:t>
            </a:r>
            <a:r>
              <a:rPr lang="en-US" sz="1400">
                <a:solidFill>
                  <a:srgbClr val="FFFF00"/>
                </a:solidFill>
                <a:latin typeface="ETH Light" pitchFamily="2" charset="0"/>
              </a:rPr>
              <a:t>, </a:t>
            </a:r>
            <a:r>
              <a:rPr lang="en-US" sz="1400" b="1">
                <a:solidFill>
                  <a:srgbClr val="FFFF00"/>
                </a:solidFill>
                <a:latin typeface="ETH Light" pitchFamily="2" charset="0"/>
              </a:rPr>
              <a:t>387</a:t>
            </a:r>
            <a:r>
              <a:rPr lang="en-US" sz="1400">
                <a:solidFill>
                  <a:srgbClr val="FFFF00"/>
                </a:solidFill>
                <a:latin typeface="ETH Light" pitchFamily="2" charset="0"/>
              </a:rPr>
              <a:t>,  490  (2004)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33400" y="4833938"/>
            <a:ext cx="39639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ETH Light" pitchFamily="2" charset="0"/>
              </a:rPr>
              <a:t> Easy fabrication </a:t>
            </a:r>
          </a:p>
          <a:p>
            <a:pPr>
              <a:buFontTx/>
              <a:buChar char="•"/>
            </a:pPr>
            <a:r>
              <a:rPr lang="en-US">
                <a:latin typeface="ETH Light" pitchFamily="2" charset="0"/>
              </a:rPr>
              <a:t> down to 20 nm thin sample</a:t>
            </a:r>
          </a:p>
          <a:p>
            <a:pPr>
              <a:buFontTx/>
              <a:buChar char="•"/>
            </a:pPr>
            <a:r>
              <a:rPr lang="en-US">
                <a:latin typeface="ETH Light" pitchFamily="2" charset="0"/>
              </a:rPr>
              <a:t> All molecules are close to the surface</a:t>
            </a:r>
          </a:p>
          <a:p>
            <a:pPr>
              <a:buFontTx/>
              <a:buChar char="•"/>
            </a:pPr>
            <a:r>
              <a:rPr lang="en-US">
                <a:latin typeface="ETH Light" pitchFamily="2" charset="0"/>
              </a:rPr>
              <a:t> Aligned molecules in z-direction</a:t>
            </a:r>
          </a:p>
          <a:p>
            <a:pPr>
              <a:buFontTx/>
              <a:buChar char="•"/>
            </a:pPr>
            <a:r>
              <a:rPr lang="en-US">
                <a:latin typeface="ETH Light" pitchFamily="2" charset="0"/>
              </a:rPr>
              <a:t> Fluorescence excitation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4140200" y="4545013"/>
            <a:ext cx="437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>
                <a:latin typeface="ETH Light" pitchFamily="2" charset="0"/>
              </a:rPr>
              <a:t>Boehmer and Enderlein, J. Opt. Soc. Am. B, 20 (2003)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827088" y="4897438"/>
            <a:ext cx="27003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100" b="1">
                <a:latin typeface="ETH Light" pitchFamily="2" charset="0"/>
              </a:rPr>
              <a:t>Wide field image, RT, Emission pattern</a:t>
            </a:r>
          </a:p>
        </p:txBody>
      </p:sp>
      <p:pic>
        <p:nvPicPr>
          <p:cNvPr id="5153" name="Picture 33" descr="levelschem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63" y="2205038"/>
            <a:ext cx="2952750" cy="261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8" grpId="0"/>
      <p:bldP spid="5152" grpId="0"/>
      <p:bldP spid="51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4" name="Object 38"/>
          <p:cNvGraphicFramePr>
            <a:graphicFrameLocks noChangeAspect="1"/>
          </p:cNvGraphicFramePr>
          <p:nvPr>
            <p:ph sz="quarter" idx="2"/>
          </p:nvPr>
        </p:nvGraphicFramePr>
        <p:xfrm>
          <a:off x="215900" y="1989138"/>
          <a:ext cx="8328025" cy="4167187"/>
        </p:xfrm>
        <a:graphic>
          <a:graphicData uri="http://schemas.openxmlformats.org/presentationml/2006/ole">
            <p:oleObj spid="_x0000_s4134" name="CorelDRAW" r:id="rId4" imgW="8271510" imgH="4138371" progId="CorelDRAW.Graphic.11">
              <p:embed/>
            </p:oleObj>
          </a:graphicData>
        </a:graphic>
      </p:graphicFrame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Set-Up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04925"/>
            <a:ext cx="8255000" cy="4826000"/>
          </a:xfrm>
        </p:spPr>
        <p:txBody>
          <a:bodyPr/>
          <a:lstStyle/>
          <a:p>
            <a:r>
              <a:rPr lang="en-US" sz="2800">
                <a:latin typeface="ETH Light" pitchFamily="2" charset="0"/>
              </a:rPr>
              <a:t>A cryogenic SNOM with confocal imaging option</a:t>
            </a:r>
          </a:p>
        </p:txBody>
      </p:sp>
      <p:graphicFrame>
        <p:nvGraphicFramePr>
          <p:cNvPr id="4136" name="Object 40"/>
          <p:cNvGraphicFramePr>
            <a:graphicFrameLocks noChangeAspect="1"/>
          </p:cNvGraphicFramePr>
          <p:nvPr>
            <p:ph sz="quarter" idx="3"/>
          </p:nvPr>
        </p:nvGraphicFramePr>
        <p:xfrm>
          <a:off x="2016125" y="3894138"/>
          <a:ext cx="1598613" cy="2198687"/>
        </p:xfrm>
        <a:graphic>
          <a:graphicData uri="http://schemas.openxmlformats.org/presentationml/2006/ole">
            <p:oleObj spid="_x0000_s4136" name="CorelDRAW" r:id="rId5" imgW="1548384" imgH="2126691" progId="CorelDRAW.Graphic.11">
              <p:embed/>
            </p:oleObj>
          </a:graphicData>
        </a:graphic>
      </p:graphicFrame>
      <p:pic>
        <p:nvPicPr>
          <p:cNvPr id="4140" name="Picture 44" descr="levelschem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338" y="2205038"/>
            <a:ext cx="1655762" cy="1466850"/>
          </a:xfrm>
          <a:prstGeom prst="rect">
            <a:avLst/>
          </a:prstGeom>
          <a:noFill/>
        </p:spPr>
      </p:pic>
      <p:graphicFrame>
        <p:nvGraphicFramePr>
          <p:cNvPr id="4138" name="Object 42"/>
          <p:cNvGraphicFramePr>
            <a:graphicFrameLocks noChangeAspect="1"/>
          </p:cNvGraphicFramePr>
          <p:nvPr/>
        </p:nvGraphicFramePr>
        <p:xfrm>
          <a:off x="2879725" y="2852738"/>
          <a:ext cx="2160588" cy="1976437"/>
        </p:xfrm>
        <a:graphic>
          <a:graphicData uri="http://schemas.openxmlformats.org/presentationml/2006/ole">
            <p:oleObj spid="_x0000_s4138" name="CorelDRAW" r:id="rId7" imgW="2020824" imgH="1847088" progId="CorelDRAW.Graphic.11">
              <p:embed/>
            </p:oleObj>
          </a:graphicData>
        </a:graphic>
      </p:graphicFrame>
      <p:graphicFrame>
        <p:nvGraphicFramePr>
          <p:cNvPr id="4139" name="Object 43"/>
          <p:cNvGraphicFramePr>
            <a:graphicFrameLocks noChangeAspect="1"/>
          </p:cNvGraphicFramePr>
          <p:nvPr/>
        </p:nvGraphicFramePr>
        <p:xfrm>
          <a:off x="2519363" y="2168525"/>
          <a:ext cx="3733800" cy="3836988"/>
        </p:xfrm>
        <a:graphic>
          <a:graphicData uri="http://schemas.openxmlformats.org/presentationml/2006/ole">
            <p:oleObj spid="_x0000_s4139" name="CorelDRAW" r:id="rId8" imgW="4169664" imgH="4447642" progId="CorelDRAW.Graphic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0" name="Object 6"/>
          <p:cNvGraphicFramePr>
            <a:graphicFrameLocks noChangeAspect="1"/>
          </p:cNvGraphicFramePr>
          <p:nvPr>
            <p:ph sz="quarter" idx="3"/>
          </p:nvPr>
        </p:nvGraphicFramePr>
        <p:xfrm>
          <a:off x="4572000" y="2362200"/>
          <a:ext cx="3862388" cy="3427413"/>
        </p:xfrm>
        <a:graphic>
          <a:graphicData uri="http://schemas.openxmlformats.org/presentationml/2006/ole">
            <p:oleObj spid="_x0000_s6150" name="CorelDRAW" r:id="rId4" imgW="2880720" imgH="2557440" progId="CorelDRAW.Graphic.11">
              <p:embed/>
            </p:oleObj>
          </a:graphicData>
        </a:graphic>
      </p:graphicFrame>
      <p:graphicFrame>
        <p:nvGraphicFramePr>
          <p:cNvPr id="6189" name="Object 45"/>
          <p:cNvGraphicFramePr>
            <a:graphicFrameLocks noChangeAspect="1"/>
          </p:cNvGraphicFramePr>
          <p:nvPr>
            <p:ph sz="quarter" idx="2"/>
          </p:nvPr>
        </p:nvGraphicFramePr>
        <p:xfrm>
          <a:off x="457200" y="2474913"/>
          <a:ext cx="4876800" cy="3382962"/>
        </p:xfrm>
        <a:graphic>
          <a:graphicData uri="http://schemas.openxmlformats.org/presentationml/2006/ole">
            <p:oleObj spid="_x0000_s6189" name="CorelDRAW" r:id="rId5" imgW="8090280" imgH="5612400" progId="CorelDRAW.Graphic.11">
              <p:embed/>
            </p:oleObj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ETH Light" pitchFamily="2" charset="0"/>
              </a:rPr>
              <a:t>Localizing Single Molecules in Inhomogeneous Electric Fields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8229600" cy="609600"/>
          </a:xfrm>
        </p:spPr>
        <p:txBody>
          <a:bodyPr/>
          <a:lstStyle/>
          <a:p>
            <a:r>
              <a:rPr lang="en-US" sz="2800">
                <a:latin typeface="ETH Light" pitchFamily="2" charset="0"/>
              </a:rPr>
              <a:t>Localization well below the diffraction limit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762000" y="6127750"/>
            <a:ext cx="784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>
                <a:solidFill>
                  <a:srgbClr val="FFFF00"/>
                </a:solidFill>
                <a:latin typeface="ETH Light" pitchFamily="2" charset="0"/>
              </a:rPr>
              <a:t>C. Hettich, C. Schmitt, J. Zitzmann, S. Kühn, I. Gerhardt &amp; V. Sandoghdar,</a:t>
            </a:r>
          </a:p>
          <a:p>
            <a:r>
              <a:rPr lang="de-DE" sz="1600" i="1">
                <a:solidFill>
                  <a:srgbClr val="FFFF00"/>
                </a:solidFill>
                <a:latin typeface="ETH Light" pitchFamily="2" charset="0"/>
              </a:rPr>
              <a:t>Science</a:t>
            </a:r>
            <a:r>
              <a:rPr lang="de-DE" sz="1600">
                <a:solidFill>
                  <a:srgbClr val="FFFF00"/>
                </a:solidFill>
                <a:latin typeface="ETH Light" pitchFamily="2" charset="0"/>
              </a:rPr>
              <a:t> </a:t>
            </a:r>
            <a:r>
              <a:rPr lang="de-DE" sz="1600" b="1">
                <a:solidFill>
                  <a:srgbClr val="FFFF00"/>
                </a:solidFill>
                <a:latin typeface="ETH Light" pitchFamily="2" charset="0"/>
              </a:rPr>
              <a:t>298</a:t>
            </a:r>
            <a:r>
              <a:rPr lang="de-DE" sz="1600">
                <a:solidFill>
                  <a:srgbClr val="FFFF00"/>
                </a:solidFill>
                <a:latin typeface="ETH Light" pitchFamily="2" charset="0"/>
              </a:rPr>
              <a:t>, 385-389 (2002)</a:t>
            </a:r>
            <a:endParaRPr lang="en-US" sz="1600">
              <a:solidFill>
                <a:srgbClr val="FFFF00"/>
              </a:solidFill>
              <a:latin typeface="ETH Light" pitchFamily="2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31800" y="5049838"/>
            <a:ext cx="3200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ETH Light" pitchFamily="2" charset="0"/>
              </a:rPr>
              <a:t>Localization accuracy</a:t>
            </a:r>
          </a:p>
          <a:p>
            <a:r>
              <a:rPr lang="en-US">
                <a:latin typeface="ETH Light" pitchFamily="2" charset="0"/>
              </a:rPr>
              <a:t>in all 3 dimensions</a:t>
            </a:r>
          </a:p>
          <a:p>
            <a:r>
              <a:rPr lang="en-US">
                <a:latin typeface="ETH Light" pitchFamily="2" charset="0"/>
              </a:rPr>
              <a:t>down to 2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8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81 L -0.06702 -0.1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Dipole-Dipole Coupled Molecules</a:t>
            </a:r>
          </a:p>
        </p:txBody>
      </p:sp>
      <p:pic>
        <p:nvPicPr>
          <p:cNvPr id="7195" name="film1.avi">
            <a:hlinkClick r:id="" action="ppaction://media"/>
          </p:cNvPr>
          <p:cNvPicPr>
            <a:picLocks noRot="1" noChangeAspect="1" noChangeArrowheads="1"/>
          </p:cNvPicPr>
          <p:nvPr>
            <p:ph sz="quarter" idx="3"/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82850" y="2816225"/>
            <a:ext cx="3529013" cy="2189163"/>
          </a:xfrm>
          <a:ln/>
        </p:spPr>
      </p:pic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762000" y="6127750"/>
            <a:ext cx="784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>
                <a:solidFill>
                  <a:srgbClr val="FFFF00"/>
                </a:solidFill>
                <a:latin typeface="ETH Light" pitchFamily="2" charset="0"/>
              </a:rPr>
              <a:t>C. Hettich, C. Schmitt, J. Zitzmann, S. Kühn, I. Gerhardt &amp; V. Sandoghdar,</a:t>
            </a:r>
          </a:p>
          <a:p>
            <a:r>
              <a:rPr lang="de-DE" sz="1600" i="1">
                <a:solidFill>
                  <a:srgbClr val="FFFF00"/>
                </a:solidFill>
                <a:latin typeface="ETH Light" pitchFamily="2" charset="0"/>
              </a:rPr>
              <a:t>Science</a:t>
            </a:r>
            <a:r>
              <a:rPr lang="de-DE" sz="1600">
                <a:solidFill>
                  <a:srgbClr val="FFFF00"/>
                </a:solidFill>
                <a:latin typeface="ETH Light" pitchFamily="2" charset="0"/>
              </a:rPr>
              <a:t> </a:t>
            </a:r>
            <a:r>
              <a:rPr lang="de-DE" sz="1600" b="1">
                <a:solidFill>
                  <a:srgbClr val="FFFF00"/>
                </a:solidFill>
                <a:latin typeface="ETH Light" pitchFamily="2" charset="0"/>
              </a:rPr>
              <a:t>298</a:t>
            </a:r>
            <a:r>
              <a:rPr lang="de-DE" sz="1600">
                <a:solidFill>
                  <a:srgbClr val="FFFF00"/>
                </a:solidFill>
                <a:latin typeface="ETH Light" pitchFamily="2" charset="0"/>
              </a:rPr>
              <a:t>, 385-389 (2002)</a:t>
            </a:r>
            <a:endParaRPr lang="en-US" sz="1600">
              <a:solidFill>
                <a:srgbClr val="FFFF00"/>
              </a:solidFill>
              <a:latin typeface="ETH Light" pitchFamily="2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671888" y="1160463"/>
            <a:ext cx="1862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12 nm separation</a:t>
            </a:r>
          </a:p>
        </p:txBody>
      </p:sp>
      <p:graphicFrame>
        <p:nvGraphicFramePr>
          <p:cNvPr id="7181" name="Object 13"/>
          <p:cNvGraphicFramePr>
            <a:graphicFrameLocks noChangeAspect="1"/>
          </p:cNvGraphicFramePr>
          <p:nvPr>
            <p:ph sz="half" idx="1"/>
          </p:nvPr>
        </p:nvGraphicFramePr>
        <p:xfrm>
          <a:off x="215900" y="2689225"/>
          <a:ext cx="4716463" cy="2597150"/>
        </p:xfrm>
        <a:graphic>
          <a:graphicData uri="http://schemas.openxmlformats.org/presentationml/2006/ole">
            <p:oleObj spid="_x0000_s7181" name="CorelDRAW" r:id="rId6" imgW="12692160" imgH="6989040" progId="CorelDRAW.Graphic.11">
              <p:embed/>
            </p:oleObj>
          </a:graphicData>
        </a:graphic>
      </p:graphicFrame>
      <p:graphicFrame>
        <p:nvGraphicFramePr>
          <p:cNvPr id="7194" name="Object 26"/>
          <p:cNvGraphicFramePr>
            <a:graphicFrameLocks noChangeAspect="1"/>
          </p:cNvGraphicFramePr>
          <p:nvPr>
            <p:ph sz="quarter" idx="2"/>
          </p:nvPr>
        </p:nvGraphicFramePr>
        <p:xfrm>
          <a:off x="5111750" y="2236788"/>
          <a:ext cx="3529013" cy="3055937"/>
        </p:xfrm>
        <a:graphic>
          <a:graphicData uri="http://schemas.openxmlformats.org/presentationml/2006/ole">
            <p:oleObj spid="_x0000_s7194" name="CorelDRAW" r:id="rId7" imgW="5787360" imgH="5013720" progId="CorelDRAW.Graphic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00" fill="hold"/>
                                        <p:tgtEl>
                                          <p:spTgt spid="7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9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Sharp Tips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649413"/>
          </a:xfrm>
        </p:spPr>
        <p:txBody>
          <a:bodyPr/>
          <a:lstStyle/>
          <a:p>
            <a:r>
              <a:rPr lang="en-US" sz="2800">
                <a:latin typeface="ETH Light" pitchFamily="2" charset="0"/>
              </a:rPr>
              <a:t>Near-field optics</a:t>
            </a:r>
          </a:p>
          <a:p>
            <a:r>
              <a:rPr lang="en-US" sz="2800">
                <a:latin typeface="ETH Light" pitchFamily="2" charset="0"/>
              </a:rPr>
              <a:t>Stark measurements</a:t>
            </a:r>
          </a:p>
          <a:p>
            <a:r>
              <a:rPr lang="en-US" sz="2800">
                <a:latin typeface="ETH Light" pitchFamily="2" charset="0"/>
              </a:rPr>
              <a:t>Confocal imaging</a:t>
            </a:r>
          </a:p>
          <a:p>
            <a:pPr>
              <a:buFont typeface="Wingdings" pitchFamily="2" charset="2"/>
              <a:buNone/>
            </a:pPr>
            <a:endParaRPr lang="en-US" sz="2800">
              <a:latin typeface="ETH Light" pitchFamily="2" charset="0"/>
            </a:endParaRPr>
          </a:p>
          <a:p>
            <a:pPr lvl="1"/>
            <a:endParaRPr lang="en-US" sz="2400">
              <a:latin typeface="ETH Light" pitchFamily="2" charset="0"/>
            </a:endParaRPr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>
            <p:ph sz="quarter" idx="2"/>
          </p:nvPr>
        </p:nvGraphicFramePr>
        <p:xfrm>
          <a:off x="5651500" y="1520825"/>
          <a:ext cx="2874963" cy="2676525"/>
        </p:xfrm>
        <a:graphic>
          <a:graphicData uri="http://schemas.openxmlformats.org/presentationml/2006/ole">
            <p:oleObj spid="_x0000_s8200" name="Image" r:id="rId4" imgW="12965079" imgH="12076190" progId="Photoshop.Image.7">
              <p:embed/>
            </p:oleObj>
          </a:graphicData>
        </a:graphic>
      </p:graphicFrame>
      <p:graphicFrame>
        <p:nvGraphicFramePr>
          <p:cNvPr id="8211" name="Object 19"/>
          <p:cNvGraphicFramePr>
            <a:graphicFrameLocks noChangeAspect="1"/>
          </p:cNvGraphicFramePr>
          <p:nvPr/>
        </p:nvGraphicFramePr>
        <p:xfrm>
          <a:off x="503238" y="3429000"/>
          <a:ext cx="4473575" cy="2905125"/>
        </p:xfrm>
        <a:graphic>
          <a:graphicData uri="http://schemas.openxmlformats.org/presentationml/2006/ole">
            <p:oleObj spid="_x0000_s8211" name="CorelDRAW" r:id="rId5" imgW="4227120" imgH="2573640" progId="CorelDRAW.Graphic.11">
              <p:embed/>
            </p:oleObj>
          </a:graphicData>
        </a:graphic>
      </p:graphicFrame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684213" y="62738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ETH Light" pitchFamily="2" charset="0"/>
              </a:rPr>
              <a:t>Betzig, Chichester, </a:t>
            </a:r>
            <a:r>
              <a:rPr lang="en-US" i="1">
                <a:latin typeface="ETH Light" pitchFamily="2" charset="0"/>
              </a:rPr>
              <a:t>Science</a:t>
            </a:r>
            <a:r>
              <a:rPr lang="en-US">
                <a:latin typeface="ETH Light" pitchFamily="2" charset="0"/>
              </a:rPr>
              <a:t>, </a:t>
            </a:r>
            <a:r>
              <a:rPr lang="en-US" b="1">
                <a:latin typeface="ETH Light" pitchFamily="2" charset="0"/>
              </a:rPr>
              <a:t>262</a:t>
            </a:r>
            <a:r>
              <a:rPr lang="en-US">
                <a:latin typeface="ETH Light" pitchFamily="2" charset="0"/>
              </a:rPr>
              <a:t>, 1422 (1993)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212" grpId="0"/>
      <p:bldP spid="82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57" name="Object 141"/>
          <p:cNvGraphicFramePr>
            <a:graphicFrameLocks noChangeAspect="1"/>
          </p:cNvGraphicFramePr>
          <p:nvPr/>
        </p:nvGraphicFramePr>
        <p:xfrm>
          <a:off x="833438" y="3043238"/>
          <a:ext cx="3306762" cy="3481387"/>
        </p:xfrm>
        <a:graphic>
          <a:graphicData uri="http://schemas.openxmlformats.org/presentationml/2006/ole">
            <p:oleObj spid="_x0000_s9357" name="CorelDRAW" r:id="rId4" imgW="4909947" imgH="5215738" progId="CorelDRAW.Graphic.11">
              <p:embed/>
            </p:oleObj>
          </a:graphicData>
        </a:graphic>
      </p:graphicFrame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TH Light" pitchFamily="2" charset="0"/>
              </a:rPr>
              <a:t>Stark Effect Measurements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6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ETH Light" pitchFamily="2" charset="0"/>
              </a:rPr>
              <a:t>With sharp tips –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>
                <a:latin typeface="ETH Light" pitchFamily="2" charset="0"/>
              </a:rPr>
              <a:t>strong inhomogeneous E-field</a:t>
            </a:r>
          </a:p>
        </p:txBody>
      </p:sp>
      <p:graphicFrame>
        <p:nvGraphicFramePr>
          <p:cNvPr id="9231" name="Object 15"/>
          <p:cNvGraphicFramePr>
            <a:graphicFrameLocks noChangeAspect="1"/>
          </p:cNvGraphicFramePr>
          <p:nvPr>
            <p:ph sz="quarter" idx="3"/>
          </p:nvPr>
        </p:nvGraphicFramePr>
        <p:xfrm>
          <a:off x="4500563" y="2600325"/>
          <a:ext cx="3492500" cy="3390900"/>
        </p:xfrm>
        <a:graphic>
          <a:graphicData uri="http://schemas.openxmlformats.org/presentationml/2006/ole">
            <p:oleObj spid="_x0000_s9231" name="CorelDRAW" r:id="rId5" imgW="4095000" imgH="3976920" progId="CorelDRAW.Graphic.11">
              <p:embed/>
            </p:oleObj>
          </a:graphicData>
        </a:graphic>
      </p:graphicFrame>
      <p:graphicFrame>
        <p:nvGraphicFramePr>
          <p:cNvPr id="9226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5638800" y="1952625"/>
          <a:ext cx="381000" cy="2133600"/>
        </p:xfrm>
        <a:graphic>
          <a:graphicData uri="http://schemas.openxmlformats.org/presentationml/2006/ole">
            <p:oleObj spid="_x0000_s9226" name="CorelDRAW" r:id="rId6" imgW="436626" imgH="1799539" progId="CorelDRAW.Graphic.11">
              <p:embed/>
            </p:oleObj>
          </a:graphicData>
        </a:graphic>
      </p:graphicFrame>
      <p:pic>
        <p:nvPicPr>
          <p:cNvPr id="9353" name="Picture 137" descr="lineshif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3068638"/>
            <a:ext cx="2844800" cy="3024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9167 -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324 L 0.09844 -2.2415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4" name="Picture 34" descr="ex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363" y="2708275"/>
            <a:ext cx="5321300" cy="3290888"/>
          </a:xfrm>
          <a:prstGeom prst="rect">
            <a:avLst/>
          </a:prstGeom>
          <a:noFill/>
        </p:spPr>
      </p:pic>
      <p:graphicFrame>
        <p:nvGraphicFramePr>
          <p:cNvPr id="10285" name="Object 45"/>
          <p:cNvGraphicFramePr>
            <a:graphicFrameLocks noChangeAspect="1"/>
          </p:cNvGraphicFramePr>
          <p:nvPr>
            <p:ph sz="half" idx="1"/>
          </p:nvPr>
        </p:nvGraphicFramePr>
        <p:xfrm>
          <a:off x="4427538" y="2708275"/>
          <a:ext cx="4213225" cy="2811463"/>
        </p:xfrm>
        <a:graphic>
          <a:graphicData uri="http://schemas.openxmlformats.org/presentationml/2006/ole">
            <p:oleObj spid="_x0000_s10285" name="CorelDRAW" r:id="rId5" imgW="7830693" imgH="5224272" progId="CorelDRAW.Graphic.11">
              <p:embed/>
            </p:oleObj>
          </a:graphicData>
        </a:graphic>
      </p:graphicFrame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ETH Light" pitchFamily="2" charset="0"/>
              </a:rPr>
              <a:t>Near Field Imaging of a Single Molecule at 1.4 K</a:t>
            </a:r>
          </a:p>
        </p:txBody>
      </p:sp>
      <p:pic>
        <p:nvPicPr>
          <p:cNvPr id="10281" name="Picture 41" descr="blo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636838"/>
            <a:ext cx="3132138" cy="3132137"/>
          </a:xfrm>
          <a:prstGeom prst="rect">
            <a:avLst/>
          </a:prstGeom>
          <a:noFill/>
        </p:spPr>
      </p:pic>
      <p:sp>
        <p:nvSpPr>
          <p:cNvPr id="10278" name="Line 38"/>
          <p:cNvSpPr>
            <a:spLocks noChangeShapeType="1"/>
          </p:cNvSpPr>
          <p:nvPr/>
        </p:nvSpPr>
        <p:spPr bwMode="auto">
          <a:xfrm>
            <a:off x="431800" y="4076700"/>
            <a:ext cx="2482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431800" y="5768975"/>
            <a:ext cx="23399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>
                <a:latin typeface="ETH Light" pitchFamily="2" charset="0"/>
              </a:rPr>
              <a:t>Bethe, 1944</a:t>
            </a:r>
          </a:p>
          <a:p>
            <a:r>
              <a:rPr lang="en-US" sz="1600" b="1">
                <a:latin typeface="ETH Light" pitchFamily="2" charset="0"/>
              </a:rPr>
              <a:t>Bouwkamp, 1950</a:t>
            </a:r>
          </a:p>
          <a:p>
            <a:r>
              <a:rPr lang="en-US" sz="1600" b="1">
                <a:latin typeface="ETH Light" pitchFamily="2" charset="0"/>
              </a:rPr>
              <a:t>a=150nm, z-field</a:t>
            </a:r>
          </a:p>
        </p:txBody>
      </p:sp>
      <p:pic>
        <p:nvPicPr>
          <p:cNvPr id="10283" name="Picture 43" descr="experiment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5763" y="3213100"/>
            <a:ext cx="5256212" cy="2890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8" grpId="0" animBg="1"/>
    </p:bldLst>
  </p:timing>
</p:sld>
</file>

<file path=ppt/theme/theme1.xml><?xml version="1.0" encoding="utf-8"?>
<a:theme xmlns:a="http://schemas.openxmlformats.org/drawingml/2006/main" name="Klippe">
  <a:themeElements>
    <a:clrScheme name="Klippe 2">
      <a:dk1>
        <a:srgbClr val="746354"/>
      </a:dk1>
      <a:lt1>
        <a:srgbClr val="FFFFFF"/>
      </a:lt1>
      <a:dk2>
        <a:srgbClr val="523E26"/>
      </a:dk2>
      <a:lt2>
        <a:srgbClr val="E1DFAF"/>
      </a:lt2>
      <a:accent1>
        <a:srgbClr val="CC9900"/>
      </a:accent1>
      <a:accent2>
        <a:srgbClr val="669900"/>
      </a:accent2>
      <a:accent3>
        <a:srgbClr val="B3AFAC"/>
      </a:accent3>
      <a:accent4>
        <a:srgbClr val="DADADA"/>
      </a:accent4>
      <a:accent5>
        <a:srgbClr val="E2CAAA"/>
      </a:accent5>
      <a:accent6>
        <a:srgbClr val="5C8A00"/>
      </a:accent6>
      <a:hlink>
        <a:srgbClr val="CCCC00"/>
      </a:hlink>
      <a:folHlink>
        <a:srgbClr val="AC7934"/>
      </a:folHlink>
    </a:clrScheme>
    <a:fontScheme name="Klipp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lippe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ippe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ippe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ippe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ippe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ippe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ippe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42</TotalTime>
  <Words>694</Words>
  <Application>Microsoft Office PowerPoint</Application>
  <PresentationFormat>On-screen Show (4:3)</PresentationFormat>
  <Paragraphs>106</Paragraphs>
  <Slides>11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Times New Roman</vt:lpstr>
      <vt:lpstr>Verdana</vt:lpstr>
      <vt:lpstr>Wingdings</vt:lpstr>
      <vt:lpstr>ETH Light</vt:lpstr>
      <vt:lpstr>Tahoma</vt:lpstr>
      <vt:lpstr>Times</vt:lpstr>
      <vt:lpstr>Klippe</vt:lpstr>
      <vt:lpstr>CorelDRAW 11.0 Graphic</vt:lpstr>
      <vt:lpstr>Adobe Photoshop-Bild</vt:lpstr>
      <vt:lpstr>High Resolution Near-Field Spectroscopy and Manipulation of Single Molecules</vt:lpstr>
      <vt:lpstr>Cryogenic studies:  combination of spectral and spatial resolution</vt:lpstr>
      <vt:lpstr>Our Sample</vt:lpstr>
      <vt:lpstr>Set-Up</vt:lpstr>
      <vt:lpstr>Localizing Single Molecules in Inhomogeneous Electric Fields</vt:lpstr>
      <vt:lpstr>Dipole-Dipole Coupled Molecules</vt:lpstr>
      <vt:lpstr>Sharp Tips</vt:lpstr>
      <vt:lpstr>Stark Effect Measurements</vt:lpstr>
      <vt:lpstr>Near Field Imaging of a Single Molecule at 1.4 K</vt:lpstr>
      <vt:lpstr>Summary &amp; Outlook</vt:lpstr>
      <vt:lpstr>Acknowledgements</vt:lpstr>
    </vt:vector>
  </TitlesOfParts>
  <Company>ETH Zurich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Cryogenic Experiments with Single Molecules</dc:title>
  <dc:creator>Ilja Gerhardt</dc:creator>
  <cp:lastModifiedBy>User</cp:lastModifiedBy>
  <cp:revision>82</cp:revision>
  <dcterms:created xsi:type="dcterms:W3CDTF">2004-08-27T06:56:09Z</dcterms:created>
  <dcterms:modified xsi:type="dcterms:W3CDTF">2010-01-28T13:18:28Z</dcterms:modified>
</cp:coreProperties>
</file>