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handoutMasterIdLst>
    <p:handoutMasterId r:id="rId11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ETH Ligh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C4C"/>
    <a:srgbClr val="006666"/>
    <a:srgbClr val="339966"/>
    <a:srgbClr val="666699"/>
    <a:srgbClr val="FF9900"/>
    <a:srgbClr val="FFFF00"/>
    <a:srgbClr val="66FF33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650" autoAdjust="0"/>
    <p:restoredTop sz="89095" autoAdjust="0"/>
  </p:normalViewPr>
  <p:slideViewPr>
    <p:cSldViewPr>
      <p:cViewPr varScale="1">
        <p:scale>
          <a:sx n="114" d="100"/>
          <a:sy n="114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BB6A778D-CEBB-41A1-B6CC-FC8E6886AA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37D0969E-AED1-47CF-A087-60DE842B38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8DDBC-8786-4E71-AD35-4D781A352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1E88D3-74EE-47AC-B0D7-7E680FC52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44450"/>
            <a:ext cx="206375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4450"/>
            <a:ext cx="603885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AD882E-C854-463B-8C24-9E1141918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53188"/>
            <a:ext cx="2232025" cy="360362"/>
          </a:xfrm>
        </p:spPr>
        <p:txBody>
          <a:bodyPr/>
          <a:lstStyle>
            <a:lvl1pPr>
              <a:defRPr/>
            </a:lvl1pPr>
          </a:lstStyle>
          <a:p>
            <a:fld id="{5191CB14-6787-4E2C-82A1-951407D4F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2D1CAD-373D-4297-A9C0-ADD994E11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144F8-0F16-49BF-ABE1-6FF7B1D68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8EB3D-F9E6-4CAD-B65B-EFC08C192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7274D-E79F-4043-A508-7F08591DA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56BCB-7728-48EC-BF78-E93CEB411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BFEA77-4529-44C7-A92E-B15F9D350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C90C7-CBA3-4173-B2DA-D6CCADF3F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FE57A-A649-455B-BAF9-FB0F5DCB0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45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6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dkd 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2863"/>
            <a:ext cx="82296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0ABA03-D191-4C61-A302-F76E2C2AC0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5085" name="Text Box 13"/>
          <p:cNvSpPr txBox="1">
            <a:spLocks noChangeArrowheads="1"/>
          </p:cNvSpPr>
          <p:nvPr userDrawn="1"/>
        </p:nvSpPr>
        <p:spPr bwMode="auto">
          <a:xfrm>
            <a:off x="287338" y="6129338"/>
            <a:ext cx="3421062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0000"/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30000"/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30000"/>
        <a:buChar char="•"/>
        <a:defRPr sz="2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30000"/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itting\c1\presentations\hbsm06\movies\bb_movie_cinepack_07.avi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323975"/>
            <a:ext cx="8305800" cy="2392363"/>
          </a:xfrm>
        </p:spPr>
        <p:txBody>
          <a:bodyPr/>
          <a:lstStyle/>
          <a:p>
            <a:pPr algn="ctr"/>
            <a:r>
              <a:rPr lang="en-US"/>
              <a:t>Scattering &amp; Absorption of Light</a:t>
            </a:r>
            <a:br>
              <a:rPr lang="en-US"/>
            </a:br>
            <a:r>
              <a:rPr lang="en-US"/>
              <a:t>by a Single Molecule</a:t>
            </a:r>
            <a:br>
              <a:rPr lang="en-US"/>
            </a:br>
            <a:r>
              <a:rPr lang="en-US"/>
              <a:t>under a Subwavelength Aperture</a:t>
            </a:r>
            <a:br>
              <a:rPr lang="en-US"/>
            </a:br>
            <a:endParaRPr lang="en-US"/>
          </a:p>
        </p:txBody>
      </p:sp>
      <p:sp>
        <p:nvSpPr>
          <p:cNvPr id="839683" name="Text Box 3"/>
          <p:cNvSpPr txBox="1">
            <a:spLocks noChangeArrowheads="1"/>
          </p:cNvSpPr>
          <p:nvPr/>
        </p:nvSpPr>
        <p:spPr bwMode="auto">
          <a:xfrm>
            <a:off x="533400" y="3586163"/>
            <a:ext cx="81534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strong interaction of matter and an ongoing light beam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direct measurement of light extinction by a single quantum system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000066"/>
                </a:solidFill>
              </a:rPr>
              <a:t>Single molecule, embedded in a solid state matrix</a:t>
            </a:r>
            <a:endParaRPr lang="en-US" sz="2400" b="0">
              <a:solidFill>
                <a:srgbClr val="0000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000066"/>
                </a:solidFill>
              </a:rPr>
              <a:t>SNOM: light source smaller than the classical cross-section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8063"/>
          </a:xfrm>
        </p:spPr>
        <p:txBody>
          <a:bodyPr/>
          <a:lstStyle/>
          <a:p>
            <a:r>
              <a:rPr lang="en-US"/>
              <a:t>Single Molecules</a:t>
            </a:r>
          </a:p>
        </p:txBody>
      </p:sp>
      <p:graphicFrame>
        <p:nvGraphicFramePr>
          <p:cNvPr id="840707" name="Object 3"/>
          <p:cNvGraphicFramePr>
            <a:graphicFrameLocks noChangeAspect="1"/>
          </p:cNvGraphicFramePr>
          <p:nvPr/>
        </p:nvGraphicFramePr>
        <p:xfrm>
          <a:off x="609600" y="1149350"/>
          <a:ext cx="2895600" cy="3084513"/>
        </p:xfrm>
        <a:graphic>
          <a:graphicData uri="http://schemas.openxmlformats.org/presentationml/2006/ole">
            <p:oleObj spid="_x0000_s840707" name="CorelDRAW" r:id="rId3" imgW="2895840" imgH="3084480" progId="CorelDRAW.Graphic.13">
              <p:embed/>
            </p:oleObj>
          </a:graphicData>
        </a:graphic>
      </p:graphicFrame>
      <p:graphicFrame>
        <p:nvGraphicFramePr>
          <p:cNvPr id="840708" name="Object 4"/>
          <p:cNvGraphicFramePr>
            <a:graphicFrameLocks noChangeAspect="1"/>
          </p:cNvGraphicFramePr>
          <p:nvPr/>
        </p:nvGraphicFramePr>
        <p:xfrm>
          <a:off x="3657600" y="1454150"/>
          <a:ext cx="4648200" cy="2887663"/>
        </p:xfrm>
        <a:graphic>
          <a:graphicData uri="http://schemas.openxmlformats.org/presentationml/2006/ole">
            <p:oleObj spid="_x0000_s840708" name="CorelDRAW" r:id="rId4" imgW="4345920" imgH="2701080" progId="CorelDRAW.Graphic.13">
              <p:embed/>
            </p:oleObj>
          </a:graphicData>
        </a:graphic>
      </p:graphicFrame>
      <p:pic>
        <p:nvPicPr>
          <p:cNvPr id="840709" name="Picture 5" descr="dbat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69688">
            <a:off x="1543050" y="4649788"/>
            <a:ext cx="73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3505200" y="5035550"/>
            <a:ext cx="316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Dibenzanthanthrene</a:t>
            </a:r>
            <a:r>
              <a:rPr lang="en-US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b="0">
                <a:solidFill>
                  <a:srgbClr val="000066"/>
                </a:solidFill>
              </a:rPr>
              <a:t>= DBATT</a:t>
            </a:r>
          </a:p>
          <a:p>
            <a:r>
              <a:rPr lang="en-US" b="0">
                <a:solidFill>
                  <a:srgbClr val="000066"/>
                </a:solidFill>
              </a:rPr>
              <a:t>in </a:t>
            </a:r>
            <a:r>
              <a:rPr lang="en-US" b="0" i="1">
                <a:solidFill>
                  <a:srgbClr val="000066"/>
                </a:solidFill>
              </a:rPr>
              <a:t>p</a:t>
            </a:r>
            <a:r>
              <a:rPr lang="en-US" b="0">
                <a:solidFill>
                  <a:srgbClr val="000066"/>
                </a:solidFill>
              </a:rPr>
              <a:t>-terphenyl</a:t>
            </a:r>
          </a:p>
        </p:txBody>
      </p:sp>
      <p:sp>
        <p:nvSpPr>
          <p:cNvPr id="840711" name="Line 7"/>
          <p:cNvSpPr>
            <a:spLocks noChangeShapeType="1"/>
          </p:cNvSpPr>
          <p:nvPr/>
        </p:nvSpPr>
        <p:spPr bwMode="auto">
          <a:xfrm rot="19926125" flipV="1">
            <a:off x="1905000" y="495935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graphicFrame>
        <p:nvGraphicFramePr>
          <p:cNvPr id="840712" name="Object 8"/>
          <p:cNvGraphicFramePr>
            <a:graphicFrameLocks noChangeAspect="1"/>
          </p:cNvGraphicFramePr>
          <p:nvPr>
            <p:ph idx="1"/>
          </p:nvPr>
        </p:nvGraphicFramePr>
        <p:xfrm>
          <a:off x="2590800" y="4730750"/>
          <a:ext cx="454025" cy="1247775"/>
        </p:xfrm>
        <a:graphic>
          <a:graphicData uri="http://schemas.openxmlformats.org/presentationml/2006/ole">
            <p:oleObj spid="_x0000_s840712" name="Image" r:id="rId6" imgW="926280" imgH="2542037" progId="Photoshop.Image.9">
              <p:embed/>
            </p:oleObj>
          </a:graphicData>
        </a:graphic>
      </p:graphicFrame>
      <p:sp>
        <p:nvSpPr>
          <p:cNvPr id="840713" name="Text Box 9"/>
          <p:cNvSpPr txBox="1">
            <a:spLocks noChangeArrowheads="1"/>
          </p:cNvSpPr>
          <p:nvPr/>
        </p:nvSpPr>
        <p:spPr bwMode="auto">
          <a:xfrm>
            <a:off x="4419600" y="1606550"/>
            <a:ext cx="9747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 = 1.4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Text Box 2"/>
          <p:cNvSpPr txBox="1">
            <a:spLocks noChangeArrowheads="1"/>
          </p:cNvSpPr>
          <p:nvPr/>
        </p:nvSpPr>
        <p:spPr bwMode="auto">
          <a:xfrm>
            <a:off x="5148263" y="4005263"/>
            <a:ext cx="3744912" cy="14652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Near Field Optics: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z: exponential decay of E-Field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close approach to sample (&lt;&lt;</a:t>
            </a:r>
            <a:r>
              <a:rPr lang="en-US">
                <a:solidFill>
                  <a:srgbClr val="000066"/>
                </a:solidFill>
                <a:latin typeface="GreekC" pitchFamily="2" charset="0"/>
              </a:rPr>
              <a:t>l</a:t>
            </a:r>
            <a:r>
              <a:rPr lang="en-US">
                <a:solidFill>
                  <a:srgbClr val="000066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very thin sample necessary</a:t>
            </a:r>
          </a:p>
          <a:p>
            <a:endParaRPr lang="en-US">
              <a:solidFill>
                <a:srgbClr val="000066"/>
              </a:solidFill>
            </a:endParaRPr>
          </a:p>
        </p:txBody>
      </p:sp>
      <p:pic>
        <p:nvPicPr>
          <p:cNvPr id="841731" name="Picture 3" descr="fluoz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592263"/>
            <a:ext cx="3522663" cy="2178050"/>
          </a:xfrm>
          <a:prstGeom prst="rect">
            <a:avLst/>
          </a:prstGeom>
          <a:noFill/>
        </p:spPr>
      </p:pic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827088" y="5661025"/>
            <a:ext cx="71294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130000"/>
            </a:pPr>
            <a:r>
              <a:rPr lang="en-US" sz="2400">
                <a:solidFill>
                  <a:srgbClr val="000066"/>
                </a:solidFill>
              </a:rPr>
              <a:t>Aperture resembles a radiating dipole in the far field</a:t>
            </a:r>
          </a:p>
        </p:txBody>
      </p:sp>
      <p:sp>
        <p:nvSpPr>
          <p:cNvPr id="841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Near-field Optics</a:t>
            </a:r>
          </a:p>
        </p:txBody>
      </p:sp>
      <p:pic>
        <p:nvPicPr>
          <p:cNvPr id="841734" name="bb_movie_cinepack_07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524000"/>
            <a:ext cx="3960812" cy="36671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4173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Set-Up</a:t>
            </a:r>
          </a:p>
        </p:txBody>
      </p:sp>
      <p:graphicFrame>
        <p:nvGraphicFramePr>
          <p:cNvPr id="842755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1878013"/>
          <a:ext cx="8172450" cy="3578225"/>
        </p:xfrm>
        <a:graphic>
          <a:graphicData uri="http://schemas.openxmlformats.org/presentationml/2006/ole">
            <p:oleObj spid="_x0000_s842755" name="CorelDRAW" r:id="rId3" imgW="7723080" imgH="30956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792162"/>
          </a:xfrm>
        </p:spPr>
        <p:txBody>
          <a:bodyPr/>
          <a:lstStyle/>
          <a:p>
            <a:r>
              <a:rPr lang="en-US"/>
              <a:t>Transmission measurements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2863"/>
            <a:ext cx="8183563" cy="1900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excitation of DBATT molecules through the tip, observed fluorescence</a:t>
            </a:r>
          </a:p>
          <a:p>
            <a:pPr>
              <a:lnSpc>
                <a:spcPct val="90000"/>
              </a:lnSpc>
            </a:pPr>
            <a:r>
              <a:rPr lang="en-US" sz="2000"/>
              <a:t>observed extinction, up to 6% visibility at 70nm tip-sample distance</a:t>
            </a:r>
          </a:p>
          <a:p>
            <a:pPr>
              <a:lnSpc>
                <a:spcPct val="90000"/>
              </a:lnSpc>
            </a:pPr>
            <a:r>
              <a:rPr lang="en-US" sz="2000"/>
              <a:t>xy, and tip-sample-distance dependence for fluorescence and extinction</a:t>
            </a:r>
          </a:p>
        </p:txBody>
      </p:sp>
      <p:graphicFrame>
        <p:nvGraphicFramePr>
          <p:cNvPr id="84378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3503613"/>
          <a:ext cx="3636962" cy="2481262"/>
        </p:xfrm>
        <a:graphic>
          <a:graphicData uri="http://schemas.openxmlformats.org/presentationml/2006/ole">
            <p:oleObj spid="_x0000_s843780" name="CorelDRAW" r:id="rId3" imgW="2925000" imgH="1995120" progId="CorelDRAW.Graphic.13">
              <p:embed/>
            </p:oleObj>
          </a:graphicData>
        </a:graphic>
      </p:graphicFrame>
      <p:graphicFrame>
        <p:nvGraphicFramePr>
          <p:cNvPr id="84378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176713" y="3500438"/>
          <a:ext cx="4427537" cy="2508250"/>
        </p:xfrm>
        <a:graphic>
          <a:graphicData uri="http://schemas.openxmlformats.org/presentationml/2006/ole">
            <p:oleObj spid="_x0000_s843781" name="CorelDRAW" r:id="rId4" imgW="3522600" imgH="1995120" progId="CorelDRAW.Graphic.13">
              <p:embed/>
            </p:oleObj>
          </a:graphicData>
        </a:graphic>
      </p:graphicFrame>
      <p:sp>
        <p:nvSpPr>
          <p:cNvPr id="843782" name="Text Box 6"/>
          <p:cNvSpPr txBox="1">
            <a:spLocks noChangeArrowheads="1"/>
          </p:cNvSpPr>
          <p:nvPr/>
        </p:nvSpPr>
        <p:spPr bwMode="auto">
          <a:xfrm>
            <a:off x="6526213" y="6021388"/>
            <a:ext cx="2617787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66"/>
                </a:solidFill>
              </a:rPr>
              <a:t>Total recording time: 44 sec</a:t>
            </a:r>
          </a:p>
        </p:txBody>
      </p:sp>
      <p:sp>
        <p:nvSpPr>
          <p:cNvPr id="843783" name="Text Box 7"/>
          <p:cNvSpPr txBox="1">
            <a:spLocks noChangeArrowheads="1"/>
          </p:cNvSpPr>
          <p:nvPr/>
        </p:nvSpPr>
        <p:spPr bwMode="auto">
          <a:xfrm>
            <a:off x="5297488" y="6491288"/>
            <a:ext cx="3846512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I. Gerhardt et. al., quant-ph/0604177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802" name="Picture 2" descr="distance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1160463"/>
            <a:ext cx="4286250" cy="5305425"/>
          </a:xfrm>
          <a:prstGeom prst="rect">
            <a:avLst/>
          </a:prstGeom>
          <a:noFill/>
        </p:spPr>
      </p:pic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dependence</a:t>
            </a:r>
          </a:p>
        </p:txBody>
      </p:sp>
      <p:graphicFrame>
        <p:nvGraphicFramePr>
          <p:cNvPr id="844804" name="Object 4"/>
          <p:cNvGraphicFramePr>
            <a:graphicFrameLocks noChangeAspect="1"/>
          </p:cNvGraphicFramePr>
          <p:nvPr>
            <p:ph idx="1"/>
          </p:nvPr>
        </p:nvGraphicFramePr>
        <p:xfrm>
          <a:off x="304800" y="1981200"/>
          <a:ext cx="3902075" cy="2212975"/>
        </p:xfrm>
        <a:graphic>
          <a:graphicData uri="http://schemas.openxmlformats.org/presentationml/2006/ole">
            <p:oleObj spid="_x0000_s844804" name="Image" r:id="rId4" imgW="3901448" imgH="2212478" progId="Photoshop.Image.9">
              <p:embed/>
            </p:oleObj>
          </a:graphicData>
        </a:graphic>
      </p:graphicFrame>
      <p:sp>
        <p:nvSpPr>
          <p:cNvPr id="844805" name="Line 5"/>
          <p:cNvSpPr>
            <a:spLocks noChangeShapeType="1"/>
          </p:cNvSpPr>
          <p:nvPr/>
        </p:nvSpPr>
        <p:spPr bwMode="auto">
          <a:xfrm>
            <a:off x="2667000" y="2743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844806" name="Text Box 6"/>
          <p:cNvSpPr txBox="1">
            <a:spLocks noChangeArrowheads="1"/>
          </p:cNvSpPr>
          <p:nvPr/>
        </p:nvSpPr>
        <p:spPr bwMode="auto">
          <a:xfrm>
            <a:off x="2743200" y="28956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z-distance</a:t>
            </a:r>
          </a:p>
        </p:txBody>
      </p:sp>
      <p:pic>
        <p:nvPicPr>
          <p:cNvPr id="8448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43475"/>
            <a:ext cx="1012825" cy="3286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pic>
        <p:nvPicPr>
          <p:cNvPr id="8448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800600"/>
            <a:ext cx="1016000" cy="590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pic>
        <p:nvPicPr>
          <p:cNvPr id="8448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4163" y="4800600"/>
            <a:ext cx="1547812" cy="5984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pic>
        <p:nvPicPr>
          <p:cNvPr id="8448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5275" y="5445125"/>
            <a:ext cx="2519363" cy="4206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0463"/>
            <a:ext cx="8507413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Near field optical studies at 1.4K</a:t>
            </a:r>
          </a:p>
          <a:p>
            <a:pPr>
              <a:lnSpc>
                <a:spcPct val="90000"/>
              </a:lnSpc>
            </a:pPr>
            <a:r>
              <a:rPr lang="en-US" sz="2800"/>
              <a:t>6 % attenuation of transmitted beam, directly measured, factor 10</a:t>
            </a:r>
            <a:r>
              <a:rPr lang="en-US" sz="2800" baseline="30000"/>
              <a:t>4</a:t>
            </a:r>
            <a:r>
              <a:rPr lang="en-US" sz="2800"/>
              <a:t> improvement</a:t>
            </a:r>
          </a:p>
          <a:p>
            <a:pPr>
              <a:lnSpc>
                <a:spcPct val="90000"/>
              </a:lnSpc>
            </a:pPr>
            <a:r>
              <a:rPr lang="en-US" sz="2800"/>
              <a:t>Studied the interferometric nature of extinction by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a) changes in the near-field geometry (xyz)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b) Analyzing the far-field components of the contributing fields</a:t>
            </a:r>
          </a:p>
          <a:p>
            <a:pPr>
              <a:lnSpc>
                <a:spcPct val="90000"/>
              </a:lnSpc>
            </a:pPr>
            <a:r>
              <a:rPr lang="en-US" sz="2800"/>
              <a:t>The work paves the way to a range of experiments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Detection of emitters with a small Stokes shift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Extinction measurements can be advantageous at small excitation intensities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Access to coherent emission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4495800" y="1230313"/>
            <a:ext cx="43434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130000"/>
            </a:pPr>
            <a:r>
              <a:rPr lang="en-US" sz="2400">
                <a:solidFill>
                  <a:srgbClr val="000066"/>
                </a:solidFill>
              </a:rPr>
              <a:t>b) Detection in Transmission</a:t>
            </a: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Probing pure two level systems (atoms, QD, molecules)</a:t>
            </a: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Based on efficient light-matter interaction</a:t>
            </a: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Access to the coherent emission </a:t>
            </a: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</a:pPr>
            <a:endParaRPr lang="en-US" sz="20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</a:pPr>
            <a:endParaRPr lang="en-US" sz="20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15888"/>
            <a:ext cx="8534400" cy="823912"/>
          </a:xfrm>
        </p:spPr>
        <p:txBody>
          <a:bodyPr/>
          <a:lstStyle/>
          <a:p>
            <a:r>
              <a:rPr lang="en-US" sz="4000"/>
              <a:t>Optical Detection of Single Molecules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a) Fluorescence excitation</a:t>
            </a:r>
          </a:p>
          <a:p>
            <a:r>
              <a:rPr lang="en-US" sz="2000"/>
              <a:t>Low background</a:t>
            </a:r>
          </a:p>
          <a:p>
            <a:r>
              <a:rPr lang="en-US" sz="2000"/>
              <a:t>Room temperature experiments possible</a:t>
            </a:r>
          </a:p>
          <a:p>
            <a:r>
              <a:rPr lang="en-US" sz="2000"/>
              <a:t>Routine tool for biological and chemical research</a:t>
            </a:r>
          </a:p>
          <a:p>
            <a:r>
              <a:rPr lang="en-US" sz="2000"/>
              <a:t>but coherent information lost</a:t>
            </a:r>
          </a:p>
        </p:txBody>
      </p:sp>
      <p:graphicFrame>
        <p:nvGraphicFramePr>
          <p:cNvPr id="84685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276600" y="3681413"/>
          <a:ext cx="2222500" cy="2366962"/>
        </p:xfrm>
        <a:graphic>
          <a:graphicData uri="http://schemas.openxmlformats.org/presentationml/2006/ole">
            <p:oleObj spid="_x0000_s846853" name="CorelDRAW" r:id="rId3" imgW="2895840" imgH="3084480" progId="CorelDRAW.Graphic.12">
              <p:embed/>
            </p:oleObj>
          </a:graphicData>
        </a:graphic>
      </p:graphicFrame>
      <p:sp>
        <p:nvSpPr>
          <p:cNvPr id="846854" name="Text Box 6"/>
          <p:cNvSpPr txBox="1">
            <a:spLocks noChangeArrowheads="1"/>
          </p:cNvSpPr>
          <p:nvPr/>
        </p:nvSpPr>
        <p:spPr bwMode="auto">
          <a:xfrm>
            <a:off x="5181600" y="4976813"/>
            <a:ext cx="360363" cy="7016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66"/>
                </a:solidFill>
              </a:rPr>
              <a:t>}</a:t>
            </a:r>
          </a:p>
        </p:txBody>
      </p:sp>
      <p:sp>
        <p:nvSpPr>
          <p:cNvPr id="846855" name="Text Box 7"/>
          <p:cNvSpPr txBox="1">
            <a:spLocks noChangeArrowheads="1"/>
          </p:cNvSpPr>
          <p:nvPr/>
        </p:nvSpPr>
        <p:spPr bwMode="auto">
          <a:xfrm>
            <a:off x="4419600" y="5510213"/>
            <a:ext cx="360363" cy="7016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66"/>
                </a:solidFill>
              </a:rPr>
              <a:t>}</a:t>
            </a:r>
          </a:p>
        </p:txBody>
      </p:sp>
      <p:sp>
        <p:nvSpPr>
          <p:cNvPr id="846856" name="Rectangle 8"/>
          <p:cNvSpPr>
            <a:spLocks noChangeArrowheads="1"/>
          </p:cNvSpPr>
          <p:nvPr/>
        </p:nvSpPr>
        <p:spPr bwMode="auto">
          <a:xfrm>
            <a:off x="5437188" y="5124450"/>
            <a:ext cx="37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a)</a:t>
            </a:r>
          </a:p>
        </p:txBody>
      </p:sp>
      <p:sp>
        <p:nvSpPr>
          <p:cNvPr id="846857" name="Rectangle 9"/>
          <p:cNvSpPr>
            <a:spLocks noChangeArrowheads="1"/>
          </p:cNvSpPr>
          <p:nvPr/>
        </p:nvSpPr>
        <p:spPr bwMode="auto">
          <a:xfrm>
            <a:off x="4652963" y="56880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o-optics01">
  <a:themeElements>
    <a:clrScheme name="nano-optics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no-optics01">
      <a:majorFont>
        <a:latin typeface="ETH Light"/>
        <a:ea typeface=""/>
        <a:cs typeface=""/>
      </a:majorFont>
      <a:minorFont>
        <a:latin typeface="ETH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TH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TH Light" pitchFamily="2" charset="0"/>
          </a:defRPr>
        </a:defPPr>
      </a:lstStyle>
    </a:lnDef>
  </a:objectDefaults>
  <a:extraClrSchemeLst>
    <a:extraClrScheme>
      <a:clrScheme name="nano-optics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276</Words>
  <Application>Microsoft Office PowerPoint</Application>
  <PresentationFormat>On-screen Show (4:3)</PresentationFormat>
  <Paragraphs>49</Paragraphs>
  <Slides>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ETH Light</vt:lpstr>
      <vt:lpstr>GreekC</vt:lpstr>
      <vt:lpstr>nano-optics01</vt:lpstr>
      <vt:lpstr>CorelDRAW X3 Graphic</vt:lpstr>
      <vt:lpstr>Adobe Photoshop Image</vt:lpstr>
      <vt:lpstr>CorelDRAW 12.0 Graphic</vt:lpstr>
      <vt:lpstr>Scattering &amp; Absorption of Light by a Single Molecule under a Subwavelength Aperture </vt:lpstr>
      <vt:lpstr>Single Molecules</vt:lpstr>
      <vt:lpstr>Near-field Optics</vt:lpstr>
      <vt:lpstr>Set-Up</vt:lpstr>
      <vt:lpstr>Transmission measurements</vt:lpstr>
      <vt:lpstr>Distance dependence</vt:lpstr>
      <vt:lpstr>Summary</vt:lpstr>
      <vt:lpstr>Optical Detection of Single Molecules</vt:lpstr>
    </vt:vector>
  </TitlesOfParts>
  <Company>ETH Zurich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Experiments with Single Molecules</dc:title>
  <dc:creator>Ilja Gerhardt</dc:creator>
  <cp:lastModifiedBy>User</cp:lastModifiedBy>
  <cp:revision>986</cp:revision>
  <dcterms:created xsi:type="dcterms:W3CDTF">2004-08-27T06:56:09Z</dcterms:created>
  <dcterms:modified xsi:type="dcterms:W3CDTF">2010-01-28T13:25:25Z</dcterms:modified>
</cp:coreProperties>
</file>