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61" r:id="rId4"/>
    <p:sldId id="260" r:id="rId5"/>
    <p:sldId id="276" r:id="rId6"/>
    <p:sldId id="262" r:id="rId7"/>
    <p:sldId id="282" r:id="rId8"/>
    <p:sldId id="264" r:id="rId9"/>
    <p:sldId id="269" r:id="rId10"/>
    <p:sldId id="280" r:id="rId11"/>
    <p:sldId id="275" r:id="rId12"/>
    <p:sldId id="274" r:id="rId13"/>
    <p:sldId id="271" r:id="rId14"/>
    <p:sldId id="281" r:id="rId15"/>
    <p:sldId id="272" r:id="rId16"/>
    <p:sldId id="306" r:id="rId17"/>
    <p:sldId id="317" r:id="rId18"/>
    <p:sldId id="314" r:id="rId19"/>
    <p:sldId id="283" r:id="rId20"/>
    <p:sldId id="303" r:id="rId21"/>
    <p:sldId id="305" r:id="rId22"/>
    <p:sldId id="300" r:id="rId23"/>
    <p:sldId id="288" r:id="rId24"/>
    <p:sldId id="289" r:id="rId25"/>
    <p:sldId id="290" r:id="rId26"/>
    <p:sldId id="286" r:id="rId27"/>
    <p:sldId id="292" r:id="rId28"/>
    <p:sldId id="293" r:id="rId29"/>
    <p:sldId id="294" r:id="rId30"/>
    <p:sldId id="295" r:id="rId31"/>
    <p:sldId id="312" r:id="rId32"/>
    <p:sldId id="307" r:id="rId33"/>
    <p:sldId id="308" r:id="rId34"/>
    <p:sldId id="309" r:id="rId35"/>
    <p:sldId id="310" r:id="rId36"/>
    <p:sldId id="316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7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D3EB-779B-4165-AA7F-A211BB88C4F8}" type="datetimeFigureOut">
              <a:rPr lang="zh-CN" altLang="en-US" smtClean="0"/>
              <a:t>2009/12/25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1429-3082-4AFF-B6BD-37CB873404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6C94-30E3-4DBE-9FFD-56E17BC7C657}" type="datetimeFigureOut">
              <a:rPr lang="en-US" smtClean="0"/>
              <a:pPr/>
              <a:t>12/25/2009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941E-D6CD-4894-A5F3-A2819EE0EA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C86D-C365-4CE9-809D-B36A812D7777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8B8B-7DF6-4D12-A6C8-EBDD16EB5C15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67E9-219B-4D31-BEE3-81AD4C89EA61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19B3-3742-4F99-8530-D4D88AE9B1F3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E442-92AB-483C-805C-F519A3A0D74B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B2C-8D6B-40C3-A5AF-E1BE77D4DF6D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B370-C57F-46F1-B05A-F84A71B34B37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B1CA-E28C-4213-98C9-5C706AA9CE88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‹#›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7C7C-6B2D-48DD-A019-B4D693D25E34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F23-2D63-4F61-A526-501270A173C9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6864-9184-4CC3-891D-40507BF68796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6E72-FD2B-4A08-895A-EFE8A6DA1A4E}" type="datetime1">
              <a:rPr lang="en-US" altLang="zh-CN" smtClean="0"/>
              <a:t>12/25/2009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1200" tIns="40600" rIns="81200" bIns="40600" anchor="ctr"/>
          <a:lstStyle/>
          <a:p>
            <a:pPr algn="ctr" eaLnBrk="0" hangingPunct="0"/>
            <a:endParaRPr lang="ru-RU">
              <a:solidFill>
                <a:srgbClr val="FF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505200"/>
            <a:ext cx="9144000" cy="82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200" tIns="40600" rIns="81200" bIns="40600">
            <a:spAutoFit/>
          </a:bodyPr>
          <a:lstStyle/>
          <a:p>
            <a:pPr algn="ctr" defTabSz="675855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i="1" dirty="0" smtClean="0"/>
              <a:t>Vadim </a:t>
            </a:r>
            <a:r>
              <a:rPr lang="en-US" sz="2000" i="1" dirty="0"/>
              <a:t>Makarov, </a:t>
            </a:r>
            <a:r>
              <a:rPr lang="en-US" sz="2000" i="1" u="sng" dirty="0"/>
              <a:t>Qin Liu</a:t>
            </a:r>
            <a:r>
              <a:rPr lang="en-US" sz="2000" i="1" dirty="0"/>
              <a:t>, </a:t>
            </a:r>
            <a:r>
              <a:rPr lang="en-US" sz="2000" u="sng" baseline="30000" dirty="0" smtClean="0"/>
              <a:t/>
            </a:r>
            <a:br>
              <a:rPr lang="en-US" sz="2000" u="sng" baseline="30000" dirty="0" smtClean="0"/>
            </a:br>
            <a:r>
              <a:rPr lang="en-US" sz="2000" i="1" dirty="0" err="1" smtClean="0"/>
              <a:t>Ilja</a:t>
            </a:r>
            <a:r>
              <a:rPr lang="en-US" sz="2000" i="1" dirty="0" smtClean="0"/>
              <a:t> </a:t>
            </a:r>
            <a:r>
              <a:rPr lang="en-US" sz="2000" i="1" dirty="0"/>
              <a:t>Gerhardt, </a:t>
            </a:r>
            <a:r>
              <a:rPr lang="en-US" sz="2000" i="1" dirty="0" err="1"/>
              <a:t>Antía</a:t>
            </a:r>
            <a:r>
              <a:rPr lang="en-US" sz="2000" i="1" dirty="0"/>
              <a:t> Lamas-Linares, Christian </a:t>
            </a:r>
            <a:r>
              <a:rPr lang="en-US" sz="2000" i="1" dirty="0" err="1" smtClean="0"/>
              <a:t>Kurtsiefer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u="sng" dirty="0" smtClean="0"/>
              <a:t> Sebastien Sauge</a:t>
            </a:r>
            <a:r>
              <a:rPr lang="en-US" sz="2000" i="1" dirty="0" smtClean="0"/>
              <a:t>, Andrei </a:t>
            </a:r>
            <a:r>
              <a:rPr lang="en-US" sz="2000" i="1" dirty="0" err="1" smtClean="0"/>
              <a:t>Anisimov</a:t>
            </a:r>
            <a:r>
              <a:rPr lang="en-US" sz="2000" i="1" dirty="0" smtClean="0"/>
              <a:t>  </a:t>
            </a:r>
            <a:endParaRPr lang="en-US" sz="2000" i="1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200" dirty="0"/>
              <a:t> </a:t>
            </a:r>
            <a:r>
              <a:rPr lang="en-US" sz="3600" b="1" dirty="0" smtClean="0"/>
              <a:t>How you can </a:t>
            </a:r>
            <a:r>
              <a:rPr lang="en-US" sz="3600" b="1" dirty="0" smtClean="0">
                <a:solidFill>
                  <a:srgbClr val="FF0000"/>
                </a:solidFill>
              </a:rPr>
              <a:t>build</a:t>
            </a:r>
            <a:r>
              <a:rPr lang="en-US" sz="3600" b="1" dirty="0" smtClean="0"/>
              <a:t> an </a:t>
            </a:r>
            <a:r>
              <a:rPr lang="en-US" sz="3600" b="1" dirty="0" smtClean="0">
                <a:solidFill>
                  <a:srgbClr val="FF0000"/>
                </a:solidFill>
              </a:rPr>
              <a:t>eavesdropper</a:t>
            </a:r>
            <a:r>
              <a:rPr lang="en-US" sz="3600" b="1" dirty="0" smtClean="0"/>
              <a:t> for a </a:t>
            </a:r>
            <a:r>
              <a:rPr lang="en-US" sz="3600" b="1" dirty="0" smtClean="0">
                <a:solidFill>
                  <a:srgbClr val="FF0000"/>
                </a:solidFill>
              </a:rPr>
              <a:t>quantum cryptosystem</a:t>
            </a:r>
            <a:endParaRPr lang="en-US" sz="3600" b="1" baseline="100000" dirty="0">
              <a:solidFill>
                <a:srgbClr val="FF0000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0" y="292101"/>
            <a:ext cx="9144000" cy="5291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1200" tIns="40600" rIns="81200" bIns="40600"/>
          <a:lstStyle/>
          <a:p>
            <a:pPr algn="ctr" eaLnBrk="0" hangingPunct="0"/>
            <a:r>
              <a:rPr lang="en-US" sz="1600" dirty="0">
                <a:latin typeface="Calibri (Body)"/>
              </a:rPr>
              <a:t>Lecture </a:t>
            </a:r>
            <a:r>
              <a:rPr lang="en-US" sz="1600" dirty="0" smtClean="0">
                <a:latin typeface="Calibri (Body)"/>
              </a:rPr>
              <a:t>at </a:t>
            </a:r>
            <a:r>
              <a:rPr lang="en-US" sz="1600" i="1" dirty="0" smtClean="0">
                <a:latin typeface="Calibri (Body)"/>
              </a:rPr>
              <a:t>the 26th </a:t>
            </a:r>
            <a:r>
              <a:rPr lang="en-US" sz="1600" i="1" dirty="0" smtClean="0">
                <a:latin typeface="Calibri (Body)"/>
              </a:rPr>
              <a:t>Chaos Communication Congress, </a:t>
            </a:r>
            <a:r>
              <a:rPr lang="en-US" sz="1600" dirty="0" smtClean="0">
                <a:latin typeface="Calibri (Body)"/>
              </a:rPr>
              <a:t>Berlin</a:t>
            </a:r>
            <a:r>
              <a:rPr lang="en-US" sz="1600" i="1" dirty="0" smtClean="0">
                <a:latin typeface="Calibri (Body)"/>
              </a:rPr>
              <a:t>,</a:t>
            </a:r>
            <a:r>
              <a:rPr lang="en-US" sz="1600" dirty="0" smtClean="0">
                <a:latin typeface="Calibri (Body)"/>
              </a:rPr>
              <a:t> December 27, </a:t>
            </a:r>
            <a:r>
              <a:rPr lang="en-US" sz="1600" dirty="0">
                <a:latin typeface="Calibri (Body)"/>
              </a:rPr>
              <a:t>2009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0" y="0"/>
            <a:ext cx="135467" cy="13546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wrap="none" lIns="81200" tIns="40600" rIns="81200" bIns="40600" anchor="ctr"/>
          <a:lstStyle/>
          <a:p>
            <a:pPr algn="ctr" eaLnBrk="0" hangingPunct="0"/>
            <a:endParaRPr lang="en-US"/>
          </a:p>
        </p:txBody>
      </p:sp>
      <p:pic>
        <p:nvPicPr>
          <p:cNvPr id="10" name="Picture 9" descr="C:\Documents and Settings\Sebastien Sauge\Desktop\kth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513" y="46482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TNU-det-skapende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12268"/>
            <a:ext cx="25717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" y="5867400"/>
            <a:ext cx="776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Joint project supported by an ECOC’2004 grant &amp; the Research Council of Norway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724400"/>
            <a:ext cx="166370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LogotipColorEn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2441" y="4659867"/>
            <a:ext cx="923759" cy="9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15149" y="6488668"/>
            <a:ext cx="352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777777"/>
                </a:solidFill>
                <a:ea typeface="宋体" charset="-122"/>
              </a:rPr>
              <a:t>www.iet.ntnu.no/groups/optics/qcr</a:t>
            </a:r>
            <a:endParaRPr lang="en-US" altLang="zh-CN" dirty="0">
              <a:solidFill>
                <a:srgbClr val="777777"/>
              </a:solidFill>
              <a:ea typeface="宋体" charset="-122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45140"/>
            <a:ext cx="5222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solidFill>
                  <a:srgbClr val="FF0000"/>
                </a:solidFill>
              </a:rPr>
              <a:t>OH YEAH!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ve-standing-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89400"/>
            <a:ext cx="100233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10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Meet the </a:t>
            </a:r>
            <a:r>
              <a:rPr lang="en-US" sz="2400" b="1" dirty="0" smtClean="0">
                <a:solidFill>
                  <a:srgbClr val="FF0000"/>
                </a:solidFill>
              </a:rPr>
              <a:t>SPAD</a:t>
            </a:r>
            <a:r>
              <a:rPr lang="en-US" sz="2400" b="1" dirty="0" smtClean="0"/>
              <a:t> :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ingle-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/>
              <a:t>hotons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valanche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/>
              <a:t>iodes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	</a:t>
            </a:r>
            <a:endParaRPr lang="en-US" sz="2400" b="1" dirty="0" smtClean="0"/>
          </a:p>
          <a:p>
            <a:pPr>
              <a:buNone/>
            </a:pPr>
            <a:endParaRPr lang="sv-SE" sz="2400" dirty="0" smtClean="0"/>
          </a:p>
          <a:p>
            <a:pPr algn="ctr">
              <a:buNone/>
            </a:pPr>
            <a:r>
              <a:rPr lang="sv-SE" sz="2400" b="1" u="sng" dirty="0" smtClean="0"/>
              <a:t>Currently</a:t>
            </a:r>
            <a:r>
              <a:rPr lang="sv-SE" sz="2400" b="1" dirty="0" smtClean="0"/>
              <a:t>,</a:t>
            </a:r>
            <a:r>
              <a:rPr lang="sv-SE" sz="2400" b="1" dirty="0" smtClean="0">
                <a:solidFill>
                  <a:srgbClr val="FF0000"/>
                </a:solidFill>
              </a:rPr>
              <a:t> none of them is safe!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4192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Available on the majority of quantum cryptosystems</a:t>
            </a:r>
            <a:endParaRPr lang="en-US" sz="2000" dirty="0"/>
          </a:p>
        </p:txBody>
      </p:sp>
      <p:pic>
        <p:nvPicPr>
          <p:cNvPr id="7" name="Picture 6" descr="eve-standing-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77000" y="1143000"/>
            <a:ext cx="100233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9248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Why </a:t>
            </a:r>
            <a:r>
              <a:rPr lang="sv-SE" dirty="0" smtClean="0">
                <a:solidFill>
                  <a:schemeClr val="accent1"/>
                </a:solidFill>
                <a:latin typeface="Calibri"/>
              </a:rPr>
              <a:t>→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11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Straight Connector 7"/>
          <p:cNvCxnSpPr>
            <a:cxnSpLocks noChangeShapeType="1"/>
          </p:cNvCxnSpPr>
          <p:nvPr/>
        </p:nvCxnSpPr>
        <p:spPr bwMode="auto">
          <a:xfrm flipV="1">
            <a:off x="1447800" y="0"/>
            <a:ext cx="5867400" cy="3505200"/>
          </a:xfrm>
          <a:prstGeom prst="lin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noProof="0" dirty="0" smtClean="0">
                <a:latin typeface="+mj-lt"/>
                <a:ea typeface="+mj-ea"/>
                <a:cs typeface="+mj-cs"/>
              </a:rPr>
              <a:t>The difference between </a:t>
            </a:r>
            <a:r>
              <a:rPr lang="sv-SE" sz="24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ideal...</a:t>
            </a:r>
            <a:r>
              <a:rPr lang="sv-SE" sz="2400" b="1" noProof="0" dirty="0" smtClean="0">
                <a:latin typeface="+mj-lt"/>
                <a:ea typeface="+mj-ea"/>
                <a:cs typeface="+mj-cs"/>
              </a:rPr>
              <a:t> and </a:t>
            </a:r>
            <a:r>
              <a:rPr lang="sv-SE" sz="24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real</a:t>
            </a:r>
            <a:br>
              <a:rPr lang="sv-SE" sz="24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sv-SE" b="1" noProof="0" dirty="0" smtClean="0">
                <a:latin typeface="+mj-lt"/>
                <a:ea typeface="+mj-ea"/>
                <a:cs typeface="+mj-cs"/>
              </a:rPr>
              <a:t>(an example with a passively quenched Si APD)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90600" y="6019800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 smtClean="0"/>
              <a:t>Under </a:t>
            </a:r>
            <a:r>
              <a:rPr lang="sv-SE" sz="2000" dirty="0" smtClean="0">
                <a:solidFill>
                  <a:srgbClr val="FF0000"/>
                </a:solidFill>
              </a:rPr>
              <a:t>bright illumination</a:t>
            </a:r>
            <a:r>
              <a:rPr lang="sv-SE" sz="2000" dirty="0" smtClean="0"/>
              <a:t>, SPAD becomes </a:t>
            </a:r>
            <a:r>
              <a:rPr lang="sv-SE" sz="2000" dirty="0" smtClean="0">
                <a:solidFill>
                  <a:srgbClr val="FF0000"/>
                </a:solidFill>
              </a:rPr>
              <a:t>blind</a:t>
            </a:r>
            <a:r>
              <a:rPr lang="sv-SE" sz="2000" dirty="0" smtClean="0"/>
              <a:t> to single-photons...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 smtClean="0">
                <a:solidFill>
                  <a:srgbClr val="FF0000"/>
                </a:solidFill>
              </a:rPr>
              <a:t>					                                 </a:t>
            </a:r>
            <a:r>
              <a:rPr lang="sv-SE" sz="2000" i="1" dirty="0" smtClean="0">
                <a:solidFill>
                  <a:schemeClr val="accent1"/>
                </a:solidFill>
              </a:rPr>
              <a:t>How is that possible?</a:t>
            </a:r>
            <a:endParaRPr kumimoji="0" lang="sv-S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45" descr="eve-standing-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525" y="203200"/>
            <a:ext cx="862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 rot="5400000" flipH="1" flipV="1">
            <a:off x="5143500" y="5523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3657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Geiger mode </a:t>
            </a:r>
            <a:br>
              <a:rPr lang="sv-SE" dirty="0" smtClean="0"/>
            </a:br>
            <a:r>
              <a:rPr lang="sv-SE" dirty="0" smtClean="0"/>
              <a:t>(single-photon sensitivity)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324100" y="3314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1" name="Group 3"/>
          <p:cNvGrpSpPr>
            <a:grpSpLocks noChangeAspect="1"/>
          </p:cNvGrpSpPr>
          <p:nvPr/>
        </p:nvGrpSpPr>
        <p:grpSpPr bwMode="auto">
          <a:xfrm>
            <a:off x="533400" y="2133600"/>
            <a:ext cx="5632450" cy="3508375"/>
            <a:chOff x="239" y="1968"/>
            <a:chExt cx="3548" cy="2210"/>
          </a:xfrm>
        </p:grpSpPr>
        <p:grpSp>
          <p:nvGrpSpPr>
            <p:cNvPr id="27852" name="Group 204"/>
            <p:cNvGrpSpPr>
              <a:grpSpLocks/>
            </p:cNvGrpSpPr>
            <p:nvPr/>
          </p:nvGrpSpPr>
          <p:grpSpPr bwMode="auto">
            <a:xfrm>
              <a:off x="612" y="1968"/>
              <a:ext cx="3175" cy="2210"/>
              <a:chOff x="612" y="1968"/>
              <a:chExt cx="3175" cy="2210"/>
            </a:xfrm>
          </p:grpSpPr>
          <p:sp>
            <p:nvSpPr>
              <p:cNvPr id="27652" name="Line 4"/>
              <p:cNvSpPr>
                <a:spLocks noChangeShapeType="1"/>
              </p:cNvSpPr>
              <p:nvPr/>
            </p:nvSpPr>
            <p:spPr bwMode="auto">
              <a:xfrm>
                <a:off x="710" y="3745"/>
                <a:ext cx="2924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3" name="Line 5"/>
              <p:cNvSpPr>
                <a:spLocks noChangeShapeType="1"/>
              </p:cNvSpPr>
              <p:nvPr/>
            </p:nvSpPr>
            <p:spPr bwMode="auto">
              <a:xfrm flipV="1">
                <a:off x="71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4" name="Line 6"/>
              <p:cNvSpPr>
                <a:spLocks noChangeShapeType="1"/>
              </p:cNvSpPr>
              <p:nvPr/>
            </p:nvSpPr>
            <p:spPr bwMode="auto">
              <a:xfrm flipV="1">
                <a:off x="72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 flipV="1">
                <a:off x="85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 flipV="1">
                <a:off x="91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 flipV="1">
                <a:off x="96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 flipV="1">
                <a:off x="99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 flipV="1">
                <a:off x="102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 flipV="1">
                <a:off x="105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 flipV="1">
                <a:off x="1071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V="1">
                <a:off x="108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 flipV="1">
                <a:off x="121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 flipV="1">
                <a:off x="127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132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 flipV="1">
                <a:off x="135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 flipV="1">
                <a:off x="138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 flipV="1">
                <a:off x="1411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V="1">
                <a:off x="143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 flipV="1">
                <a:off x="145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 flipV="1">
                <a:off x="157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 flipV="1">
                <a:off x="163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 flipV="1">
                <a:off x="168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V="1">
                <a:off x="171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5" name="Line 27"/>
              <p:cNvSpPr>
                <a:spLocks noChangeShapeType="1"/>
              </p:cNvSpPr>
              <p:nvPr/>
            </p:nvSpPr>
            <p:spPr bwMode="auto">
              <a:xfrm flipV="1">
                <a:off x="174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6" name="Line 28"/>
              <p:cNvSpPr>
                <a:spLocks noChangeShapeType="1"/>
              </p:cNvSpPr>
              <p:nvPr/>
            </p:nvSpPr>
            <p:spPr bwMode="auto">
              <a:xfrm flipV="1">
                <a:off x="177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 flipV="1">
                <a:off x="179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 flipV="1">
                <a:off x="181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 flipV="1">
                <a:off x="193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V="1">
                <a:off x="200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204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 flipV="1">
                <a:off x="2081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 flipV="1">
                <a:off x="210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 flipV="1">
                <a:off x="213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 flipV="1">
                <a:off x="215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V="1">
                <a:off x="217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V="1">
                <a:off x="229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V="1">
                <a:off x="236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9" name="Line 41"/>
              <p:cNvSpPr>
                <a:spLocks noChangeShapeType="1"/>
              </p:cNvSpPr>
              <p:nvPr/>
            </p:nvSpPr>
            <p:spPr bwMode="auto">
              <a:xfrm flipV="1">
                <a:off x="240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0" name="Line 42"/>
              <p:cNvSpPr>
                <a:spLocks noChangeShapeType="1"/>
              </p:cNvSpPr>
              <p:nvPr/>
            </p:nvSpPr>
            <p:spPr bwMode="auto">
              <a:xfrm flipV="1">
                <a:off x="2442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1" name="Line 43"/>
              <p:cNvSpPr>
                <a:spLocks noChangeShapeType="1"/>
              </p:cNvSpPr>
              <p:nvPr/>
            </p:nvSpPr>
            <p:spPr bwMode="auto">
              <a:xfrm flipV="1">
                <a:off x="247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2" name="Line 44"/>
              <p:cNvSpPr>
                <a:spLocks noChangeShapeType="1"/>
              </p:cNvSpPr>
              <p:nvPr/>
            </p:nvSpPr>
            <p:spPr bwMode="auto">
              <a:xfrm flipV="1">
                <a:off x="249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3" name="Line 45"/>
              <p:cNvSpPr>
                <a:spLocks noChangeShapeType="1"/>
              </p:cNvSpPr>
              <p:nvPr/>
            </p:nvSpPr>
            <p:spPr bwMode="auto">
              <a:xfrm flipV="1">
                <a:off x="251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4" name="Line 46"/>
              <p:cNvSpPr>
                <a:spLocks noChangeShapeType="1"/>
              </p:cNvSpPr>
              <p:nvPr/>
            </p:nvSpPr>
            <p:spPr bwMode="auto">
              <a:xfrm flipV="1">
                <a:off x="253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5" name="Line 47"/>
              <p:cNvSpPr>
                <a:spLocks noChangeShapeType="1"/>
              </p:cNvSpPr>
              <p:nvPr/>
            </p:nvSpPr>
            <p:spPr bwMode="auto">
              <a:xfrm flipV="1">
                <a:off x="265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6" name="Line 48"/>
              <p:cNvSpPr>
                <a:spLocks noChangeShapeType="1"/>
              </p:cNvSpPr>
              <p:nvPr/>
            </p:nvSpPr>
            <p:spPr bwMode="auto">
              <a:xfrm flipV="1">
                <a:off x="272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7" name="Line 49"/>
              <p:cNvSpPr>
                <a:spLocks noChangeShapeType="1"/>
              </p:cNvSpPr>
              <p:nvPr/>
            </p:nvSpPr>
            <p:spPr bwMode="auto">
              <a:xfrm flipV="1">
                <a:off x="276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8" name="Line 50"/>
              <p:cNvSpPr>
                <a:spLocks noChangeShapeType="1"/>
              </p:cNvSpPr>
              <p:nvPr/>
            </p:nvSpPr>
            <p:spPr bwMode="auto">
              <a:xfrm flipV="1">
                <a:off x="280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" name="Line 51"/>
              <p:cNvSpPr>
                <a:spLocks noChangeShapeType="1"/>
              </p:cNvSpPr>
              <p:nvPr/>
            </p:nvSpPr>
            <p:spPr bwMode="auto">
              <a:xfrm flipV="1">
                <a:off x="2831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" name="Line 52"/>
              <p:cNvSpPr>
                <a:spLocks noChangeShapeType="1"/>
              </p:cNvSpPr>
              <p:nvPr/>
            </p:nvSpPr>
            <p:spPr bwMode="auto">
              <a:xfrm flipV="1">
                <a:off x="285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1" name="Line 53"/>
              <p:cNvSpPr>
                <a:spLocks noChangeShapeType="1"/>
              </p:cNvSpPr>
              <p:nvPr/>
            </p:nvSpPr>
            <p:spPr bwMode="auto">
              <a:xfrm flipV="1">
                <a:off x="287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2" name="Line 54"/>
              <p:cNvSpPr>
                <a:spLocks noChangeShapeType="1"/>
              </p:cNvSpPr>
              <p:nvPr/>
            </p:nvSpPr>
            <p:spPr bwMode="auto">
              <a:xfrm flipV="1">
                <a:off x="289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3" name="Line 55"/>
              <p:cNvSpPr>
                <a:spLocks noChangeShapeType="1"/>
              </p:cNvSpPr>
              <p:nvPr/>
            </p:nvSpPr>
            <p:spPr bwMode="auto">
              <a:xfrm flipV="1">
                <a:off x="302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4" name="Line 56"/>
              <p:cNvSpPr>
                <a:spLocks noChangeShapeType="1"/>
              </p:cNvSpPr>
              <p:nvPr/>
            </p:nvSpPr>
            <p:spPr bwMode="auto">
              <a:xfrm flipV="1">
                <a:off x="308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5" name="Line 57"/>
              <p:cNvSpPr>
                <a:spLocks noChangeShapeType="1"/>
              </p:cNvSpPr>
              <p:nvPr/>
            </p:nvSpPr>
            <p:spPr bwMode="auto">
              <a:xfrm flipV="1">
                <a:off x="312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6" name="Line 58"/>
              <p:cNvSpPr>
                <a:spLocks noChangeShapeType="1"/>
              </p:cNvSpPr>
              <p:nvPr/>
            </p:nvSpPr>
            <p:spPr bwMode="auto">
              <a:xfrm flipV="1">
                <a:off x="316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 flipV="1">
                <a:off x="3193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8" name="Line 60"/>
              <p:cNvSpPr>
                <a:spLocks noChangeShapeType="1"/>
              </p:cNvSpPr>
              <p:nvPr/>
            </p:nvSpPr>
            <p:spPr bwMode="auto">
              <a:xfrm flipV="1">
                <a:off x="321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9" name="Line 61"/>
              <p:cNvSpPr>
                <a:spLocks noChangeShapeType="1"/>
              </p:cNvSpPr>
              <p:nvPr/>
            </p:nvSpPr>
            <p:spPr bwMode="auto">
              <a:xfrm flipV="1">
                <a:off x="323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0" name="Line 62"/>
              <p:cNvSpPr>
                <a:spLocks noChangeShapeType="1"/>
              </p:cNvSpPr>
              <p:nvPr/>
            </p:nvSpPr>
            <p:spPr bwMode="auto">
              <a:xfrm flipV="1">
                <a:off x="3256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1" name="Line 63"/>
              <p:cNvSpPr>
                <a:spLocks noChangeShapeType="1"/>
              </p:cNvSpPr>
              <p:nvPr/>
            </p:nvSpPr>
            <p:spPr bwMode="auto">
              <a:xfrm flipV="1">
                <a:off x="3381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2" name="Line 64"/>
              <p:cNvSpPr>
                <a:spLocks noChangeShapeType="1"/>
              </p:cNvSpPr>
              <p:nvPr/>
            </p:nvSpPr>
            <p:spPr bwMode="auto">
              <a:xfrm flipV="1">
                <a:off x="344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3" name="Line 65"/>
              <p:cNvSpPr>
                <a:spLocks noChangeShapeType="1"/>
              </p:cNvSpPr>
              <p:nvPr/>
            </p:nvSpPr>
            <p:spPr bwMode="auto">
              <a:xfrm flipV="1">
                <a:off x="3490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4" name="Line 66"/>
              <p:cNvSpPr>
                <a:spLocks noChangeShapeType="1"/>
              </p:cNvSpPr>
              <p:nvPr/>
            </p:nvSpPr>
            <p:spPr bwMode="auto">
              <a:xfrm flipV="1">
                <a:off x="3525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5" name="Line 67"/>
              <p:cNvSpPr>
                <a:spLocks noChangeShapeType="1"/>
              </p:cNvSpPr>
              <p:nvPr/>
            </p:nvSpPr>
            <p:spPr bwMode="auto">
              <a:xfrm flipV="1">
                <a:off x="3554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6" name="Line 68"/>
              <p:cNvSpPr>
                <a:spLocks noChangeShapeType="1"/>
              </p:cNvSpPr>
              <p:nvPr/>
            </p:nvSpPr>
            <p:spPr bwMode="auto">
              <a:xfrm flipV="1">
                <a:off x="3578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7" name="Line 69"/>
              <p:cNvSpPr>
                <a:spLocks noChangeShapeType="1"/>
              </p:cNvSpPr>
              <p:nvPr/>
            </p:nvSpPr>
            <p:spPr bwMode="auto">
              <a:xfrm flipV="1">
                <a:off x="3599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8" name="Line 70"/>
              <p:cNvSpPr>
                <a:spLocks noChangeShapeType="1"/>
              </p:cNvSpPr>
              <p:nvPr/>
            </p:nvSpPr>
            <p:spPr bwMode="auto">
              <a:xfrm flipV="1">
                <a:off x="3617" y="3745"/>
                <a:ext cx="1" cy="3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9" name="Line 71"/>
              <p:cNvSpPr>
                <a:spLocks noChangeShapeType="1"/>
              </p:cNvSpPr>
              <p:nvPr/>
            </p:nvSpPr>
            <p:spPr bwMode="auto">
              <a:xfrm flipV="1">
                <a:off x="745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0" name="Line 72"/>
              <p:cNvSpPr>
                <a:spLocks noChangeShapeType="1"/>
              </p:cNvSpPr>
              <p:nvPr/>
            </p:nvSpPr>
            <p:spPr bwMode="auto">
              <a:xfrm flipV="1">
                <a:off x="1106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1" name="Line 73"/>
              <p:cNvSpPr>
                <a:spLocks noChangeShapeType="1"/>
              </p:cNvSpPr>
              <p:nvPr/>
            </p:nvSpPr>
            <p:spPr bwMode="auto">
              <a:xfrm flipV="1">
                <a:off x="1467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2" name="Line 74"/>
              <p:cNvSpPr>
                <a:spLocks noChangeShapeType="1"/>
              </p:cNvSpPr>
              <p:nvPr/>
            </p:nvSpPr>
            <p:spPr bwMode="auto">
              <a:xfrm flipV="1">
                <a:off x="1828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3" name="Line 75"/>
              <p:cNvSpPr>
                <a:spLocks noChangeShapeType="1"/>
              </p:cNvSpPr>
              <p:nvPr/>
            </p:nvSpPr>
            <p:spPr bwMode="auto">
              <a:xfrm flipV="1">
                <a:off x="2189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4" name="Line 76"/>
              <p:cNvSpPr>
                <a:spLocks noChangeShapeType="1"/>
              </p:cNvSpPr>
              <p:nvPr/>
            </p:nvSpPr>
            <p:spPr bwMode="auto">
              <a:xfrm flipV="1">
                <a:off x="2550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5" name="Line 77"/>
              <p:cNvSpPr>
                <a:spLocks noChangeShapeType="1"/>
              </p:cNvSpPr>
              <p:nvPr/>
            </p:nvSpPr>
            <p:spPr bwMode="auto">
              <a:xfrm flipV="1">
                <a:off x="2912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6" name="Line 78"/>
              <p:cNvSpPr>
                <a:spLocks noChangeShapeType="1"/>
              </p:cNvSpPr>
              <p:nvPr/>
            </p:nvSpPr>
            <p:spPr bwMode="auto">
              <a:xfrm flipV="1">
                <a:off x="3273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7" name="Line 79"/>
              <p:cNvSpPr>
                <a:spLocks noChangeShapeType="1"/>
              </p:cNvSpPr>
              <p:nvPr/>
            </p:nvSpPr>
            <p:spPr bwMode="auto">
              <a:xfrm flipV="1">
                <a:off x="3634" y="3745"/>
                <a:ext cx="1" cy="5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/>
            </p:nvSpPr>
            <p:spPr bwMode="auto">
              <a:xfrm>
                <a:off x="612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29" name="Rectangle 81"/>
              <p:cNvSpPr>
                <a:spLocks noChangeArrowheads="1"/>
              </p:cNvSpPr>
              <p:nvPr/>
            </p:nvSpPr>
            <p:spPr bwMode="auto">
              <a:xfrm>
                <a:off x="667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/>
            </p:nvSpPr>
            <p:spPr bwMode="auto">
              <a:xfrm>
                <a:off x="734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/>
            </p:nvSpPr>
            <p:spPr bwMode="auto">
              <a:xfrm>
                <a:off x="767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/>
            </p:nvSpPr>
            <p:spPr bwMode="auto">
              <a:xfrm>
                <a:off x="822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/>
            </p:nvSpPr>
            <p:spPr bwMode="auto">
              <a:xfrm>
                <a:off x="973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/>
            </p:nvSpPr>
            <p:spPr bwMode="auto">
              <a:xfrm>
                <a:off x="1029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/>
            </p:nvSpPr>
            <p:spPr bwMode="auto">
              <a:xfrm>
                <a:off x="1095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/>
            </p:nvSpPr>
            <p:spPr bwMode="auto">
              <a:xfrm>
                <a:off x="1128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/>
            </p:nvSpPr>
            <p:spPr bwMode="auto">
              <a:xfrm>
                <a:off x="1183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/>
            </p:nvSpPr>
            <p:spPr bwMode="auto">
              <a:xfrm>
                <a:off x="1334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/>
            </p:nvSpPr>
            <p:spPr bwMode="auto">
              <a:xfrm>
                <a:off x="1390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/>
            </p:nvSpPr>
            <p:spPr bwMode="auto">
              <a:xfrm>
                <a:off x="1456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/>
            </p:nvSpPr>
            <p:spPr bwMode="auto">
              <a:xfrm>
                <a:off x="1489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/>
            </p:nvSpPr>
            <p:spPr bwMode="auto">
              <a:xfrm>
                <a:off x="1545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/>
            </p:nvSpPr>
            <p:spPr bwMode="auto">
              <a:xfrm>
                <a:off x="1695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/>
            </p:nvSpPr>
            <p:spPr bwMode="auto">
              <a:xfrm>
                <a:off x="1751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/>
            </p:nvSpPr>
            <p:spPr bwMode="auto">
              <a:xfrm>
                <a:off x="1817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/>
            </p:nvSpPr>
            <p:spPr bwMode="auto">
              <a:xfrm>
                <a:off x="1850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/>
            </p:nvSpPr>
            <p:spPr bwMode="auto">
              <a:xfrm>
                <a:off x="1906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/>
            </p:nvSpPr>
            <p:spPr bwMode="auto">
              <a:xfrm>
                <a:off x="2057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/>
            </p:nvSpPr>
            <p:spPr bwMode="auto">
              <a:xfrm>
                <a:off x="2112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/>
            </p:nvSpPr>
            <p:spPr bwMode="auto">
              <a:xfrm>
                <a:off x="2178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/>
            </p:nvSpPr>
            <p:spPr bwMode="auto">
              <a:xfrm>
                <a:off x="2211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/>
            </p:nvSpPr>
            <p:spPr bwMode="auto">
              <a:xfrm>
                <a:off x="2267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/>
            </p:nvSpPr>
            <p:spPr bwMode="auto">
              <a:xfrm>
                <a:off x="2418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/>
            </p:nvSpPr>
            <p:spPr bwMode="auto">
              <a:xfrm>
                <a:off x="2473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/>
            </p:nvSpPr>
            <p:spPr bwMode="auto">
              <a:xfrm>
                <a:off x="2539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/>
            </p:nvSpPr>
            <p:spPr bwMode="auto">
              <a:xfrm>
                <a:off x="2573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/>
            </p:nvSpPr>
            <p:spPr bwMode="auto">
              <a:xfrm>
                <a:off x="2628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/>
            </p:nvSpPr>
            <p:spPr bwMode="auto">
              <a:xfrm>
                <a:off x="2779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/>
            </p:nvSpPr>
            <p:spPr bwMode="auto">
              <a:xfrm>
                <a:off x="2834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/>
            </p:nvSpPr>
            <p:spPr bwMode="auto">
              <a:xfrm>
                <a:off x="2900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/>
            </p:nvSpPr>
            <p:spPr bwMode="auto">
              <a:xfrm>
                <a:off x="2934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/>
            </p:nvSpPr>
            <p:spPr bwMode="auto">
              <a:xfrm>
                <a:off x="2989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/>
            </p:nvSpPr>
            <p:spPr bwMode="auto">
              <a:xfrm>
                <a:off x="3168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/>
            </p:nvSpPr>
            <p:spPr bwMode="auto">
              <a:xfrm>
                <a:off x="3223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/>
            </p:nvSpPr>
            <p:spPr bwMode="auto">
              <a:xfrm>
                <a:off x="3289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/>
            </p:nvSpPr>
            <p:spPr bwMode="auto">
              <a:xfrm>
                <a:off x="3322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/>
            </p:nvSpPr>
            <p:spPr bwMode="auto">
              <a:xfrm>
                <a:off x="3529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/>
            </p:nvSpPr>
            <p:spPr bwMode="auto">
              <a:xfrm>
                <a:off x="3584" y="3833"/>
                <a:ext cx="11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/>
            </p:nvSpPr>
            <p:spPr bwMode="auto">
              <a:xfrm>
                <a:off x="3650" y="3833"/>
                <a:ext cx="80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/>
            </p:nvSpPr>
            <p:spPr bwMode="auto">
              <a:xfrm>
                <a:off x="3684" y="3833"/>
                <a:ext cx="10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/>
            </p:nvSpPr>
            <p:spPr bwMode="auto">
              <a:xfrm>
                <a:off x="1332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/>
            </p:nvSpPr>
            <p:spPr bwMode="auto">
              <a:xfrm>
                <a:off x="1366" y="3987"/>
                <a:ext cx="1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/>
            </p:nvSpPr>
            <p:spPr bwMode="auto">
              <a:xfrm>
                <a:off x="1461" y="3987"/>
                <a:ext cx="13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/>
            </p:nvSpPr>
            <p:spPr bwMode="auto">
              <a:xfrm>
                <a:off x="1536" y="3987"/>
                <a:ext cx="9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/>
            </p:nvSpPr>
            <p:spPr bwMode="auto">
              <a:xfrm>
                <a:off x="1577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/>
            </p:nvSpPr>
            <p:spPr bwMode="auto">
              <a:xfrm>
                <a:off x="1611" y="3987"/>
                <a:ext cx="1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/>
            </p:nvSpPr>
            <p:spPr bwMode="auto">
              <a:xfrm>
                <a:off x="1679" y="3987"/>
                <a:ext cx="1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/>
            </p:nvSpPr>
            <p:spPr bwMode="auto">
              <a:xfrm>
                <a:off x="1747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/>
            </p:nvSpPr>
            <p:spPr bwMode="auto">
              <a:xfrm>
                <a:off x="1781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/>
            </p:nvSpPr>
            <p:spPr bwMode="auto">
              <a:xfrm>
                <a:off x="1815" y="3987"/>
                <a:ext cx="13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/>
            </p:nvSpPr>
            <p:spPr bwMode="auto">
              <a:xfrm>
                <a:off x="1890" y="3987"/>
                <a:ext cx="13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/>
            </p:nvSpPr>
            <p:spPr bwMode="auto">
              <a:xfrm>
                <a:off x="1964" y="3987"/>
                <a:ext cx="15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/>
            </p:nvSpPr>
            <p:spPr bwMode="auto">
              <a:xfrm>
                <a:off x="2060" y="3987"/>
                <a:ext cx="1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/>
            </p:nvSpPr>
            <p:spPr bwMode="auto">
              <a:xfrm>
                <a:off x="2127" y="3987"/>
                <a:ext cx="10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/>
            </p:nvSpPr>
            <p:spPr bwMode="auto">
              <a:xfrm>
                <a:off x="2175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6" name="Rectangle 138"/>
              <p:cNvSpPr>
                <a:spLocks noChangeArrowheads="1"/>
              </p:cNvSpPr>
              <p:nvPr/>
            </p:nvSpPr>
            <p:spPr bwMode="auto">
              <a:xfrm>
                <a:off x="2209" y="3987"/>
                <a:ext cx="1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7" name="Rectangle 139"/>
              <p:cNvSpPr>
                <a:spLocks noChangeArrowheads="1"/>
              </p:cNvSpPr>
              <p:nvPr/>
            </p:nvSpPr>
            <p:spPr bwMode="auto">
              <a:xfrm>
                <a:off x="2277" y="3987"/>
                <a:ext cx="9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8" name="Rectangle 140"/>
              <p:cNvSpPr>
                <a:spLocks noChangeArrowheads="1"/>
              </p:cNvSpPr>
              <p:nvPr/>
            </p:nvSpPr>
            <p:spPr bwMode="auto">
              <a:xfrm>
                <a:off x="2318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9" name="Rectangle 141"/>
              <p:cNvSpPr>
                <a:spLocks noChangeArrowheads="1"/>
              </p:cNvSpPr>
              <p:nvPr/>
            </p:nvSpPr>
            <p:spPr bwMode="auto">
              <a:xfrm>
                <a:off x="2352" y="3987"/>
                <a:ext cx="9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0" name="Rectangle 142"/>
              <p:cNvSpPr>
                <a:spLocks noChangeArrowheads="1"/>
              </p:cNvSpPr>
              <p:nvPr/>
            </p:nvSpPr>
            <p:spPr bwMode="auto">
              <a:xfrm>
                <a:off x="2393" y="3987"/>
                <a:ext cx="13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1" name="Rectangle 143"/>
              <p:cNvSpPr>
                <a:spLocks noChangeArrowheads="1"/>
              </p:cNvSpPr>
              <p:nvPr/>
            </p:nvSpPr>
            <p:spPr bwMode="auto">
              <a:xfrm>
                <a:off x="2468" y="3987"/>
                <a:ext cx="1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2" name="Rectangle 144"/>
              <p:cNvSpPr>
                <a:spLocks noChangeArrowheads="1"/>
              </p:cNvSpPr>
              <p:nvPr/>
            </p:nvSpPr>
            <p:spPr bwMode="auto">
              <a:xfrm>
                <a:off x="2536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3" name="Rectangle 145"/>
              <p:cNvSpPr>
                <a:spLocks noChangeArrowheads="1"/>
              </p:cNvSpPr>
              <p:nvPr/>
            </p:nvSpPr>
            <p:spPr bwMode="auto">
              <a:xfrm>
                <a:off x="2570" y="3987"/>
                <a:ext cx="14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4" name="Rectangle 146"/>
              <p:cNvSpPr>
                <a:spLocks noChangeArrowheads="1"/>
              </p:cNvSpPr>
              <p:nvPr/>
            </p:nvSpPr>
            <p:spPr bwMode="auto">
              <a:xfrm>
                <a:off x="2658" y="3987"/>
                <a:ext cx="14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/>
            </p:nvSpPr>
            <p:spPr bwMode="auto">
              <a:xfrm>
                <a:off x="2740" y="3987"/>
                <a:ext cx="14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/>
            </p:nvSpPr>
            <p:spPr bwMode="auto">
              <a:xfrm>
                <a:off x="2828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7" name="Rectangle 149"/>
              <p:cNvSpPr>
                <a:spLocks noChangeArrowheads="1"/>
              </p:cNvSpPr>
              <p:nvPr/>
            </p:nvSpPr>
            <p:spPr bwMode="auto">
              <a:xfrm>
                <a:off x="2862" y="3987"/>
                <a:ext cx="9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8" name="Rectangle 150"/>
              <p:cNvSpPr>
                <a:spLocks noChangeArrowheads="1"/>
              </p:cNvSpPr>
              <p:nvPr/>
            </p:nvSpPr>
            <p:spPr bwMode="auto">
              <a:xfrm>
                <a:off x="2896" y="3987"/>
                <a:ext cx="174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9" name="Line 151"/>
              <p:cNvSpPr>
                <a:spLocks noChangeShapeType="1"/>
              </p:cNvSpPr>
              <p:nvPr/>
            </p:nvSpPr>
            <p:spPr bwMode="auto">
              <a:xfrm>
                <a:off x="710" y="1968"/>
                <a:ext cx="1" cy="177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0" name="Line 152"/>
              <p:cNvSpPr>
                <a:spLocks noChangeShapeType="1"/>
              </p:cNvSpPr>
              <p:nvPr/>
            </p:nvSpPr>
            <p:spPr bwMode="auto">
              <a:xfrm flipH="1">
                <a:off x="688" y="3682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1" name="Line 153"/>
              <p:cNvSpPr>
                <a:spLocks noChangeShapeType="1"/>
              </p:cNvSpPr>
              <p:nvPr/>
            </p:nvSpPr>
            <p:spPr bwMode="auto">
              <a:xfrm flipH="1">
                <a:off x="688" y="3645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2" name="Line 154"/>
              <p:cNvSpPr>
                <a:spLocks noChangeShapeType="1"/>
              </p:cNvSpPr>
              <p:nvPr/>
            </p:nvSpPr>
            <p:spPr bwMode="auto">
              <a:xfrm flipH="1">
                <a:off x="688" y="361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3" name="Line 155"/>
              <p:cNvSpPr>
                <a:spLocks noChangeShapeType="1"/>
              </p:cNvSpPr>
              <p:nvPr/>
            </p:nvSpPr>
            <p:spPr bwMode="auto">
              <a:xfrm flipH="1">
                <a:off x="688" y="3598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4" name="Line 156"/>
              <p:cNvSpPr>
                <a:spLocks noChangeShapeType="1"/>
              </p:cNvSpPr>
              <p:nvPr/>
            </p:nvSpPr>
            <p:spPr bwMode="auto">
              <a:xfrm flipH="1">
                <a:off x="688" y="3582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5" name="Line 157"/>
              <p:cNvSpPr>
                <a:spLocks noChangeShapeType="1"/>
              </p:cNvSpPr>
              <p:nvPr/>
            </p:nvSpPr>
            <p:spPr bwMode="auto">
              <a:xfrm flipH="1">
                <a:off x="688" y="3568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6" name="Line 158"/>
              <p:cNvSpPr>
                <a:spLocks noChangeShapeType="1"/>
              </p:cNvSpPr>
              <p:nvPr/>
            </p:nvSpPr>
            <p:spPr bwMode="auto">
              <a:xfrm flipH="1">
                <a:off x="688" y="355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7" name="Line 159"/>
              <p:cNvSpPr>
                <a:spLocks noChangeShapeType="1"/>
              </p:cNvSpPr>
              <p:nvPr/>
            </p:nvSpPr>
            <p:spPr bwMode="auto">
              <a:xfrm flipH="1">
                <a:off x="688" y="3545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8" name="Line 160"/>
              <p:cNvSpPr>
                <a:spLocks noChangeShapeType="1"/>
              </p:cNvSpPr>
              <p:nvPr/>
            </p:nvSpPr>
            <p:spPr bwMode="auto">
              <a:xfrm flipH="1">
                <a:off x="688" y="3472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9" name="Line 161"/>
              <p:cNvSpPr>
                <a:spLocks noChangeShapeType="1"/>
              </p:cNvSpPr>
              <p:nvPr/>
            </p:nvSpPr>
            <p:spPr bwMode="auto">
              <a:xfrm flipH="1">
                <a:off x="688" y="3435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0" name="Line 162"/>
              <p:cNvSpPr>
                <a:spLocks noChangeShapeType="1"/>
              </p:cNvSpPr>
              <p:nvPr/>
            </p:nvSpPr>
            <p:spPr bwMode="auto">
              <a:xfrm flipH="1">
                <a:off x="688" y="340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1" name="Line 163"/>
              <p:cNvSpPr>
                <a:spLocks noChangeShapeType="1"/>
              </p:cNvSpPr>
              <p:nvPr/>
            </p:nvSpPr>
            <p:spPr bwMode="auto">
              <a:xfrm flipH="1">
                <a:off x="688" y="338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2" name="Line 164"/>
              <p:cNvSpPr>
                <a:spLocks noChangeShapeType="1"/>
              </p:cNvSpPr>
              <p:nvPr/>
            </p:nvSpPr>
            <p:spPr bwMode="auto">
              <a:xfrm flipH="1">
                <a:off x="688" y="3372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3" name="Line 165"/>
              <p:cNvSpPr>
                <a:spLocks noChangeShapeType="1"/>
              </p:cNvSpPr>
              <p:nvPr/>
            </p:nvSpPr>
            <p:spPr bwMode="auto">
              <a:xfrm flipH="1">
                <a:off x="688" y="3358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4" name="Line 166"/>
              <p:cNvSpPr>
                <a:spLocks noChangeShapeType="1"/>
              </p:cNvSpPr>
              <p:nvPr/>
            </p:nvSpPr>
            <p:spPr bwMode="auto">
              <a:xfrm flipH="1">
                <a:off x="688" y="334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5" name="Line 167"/>
              <p:cNvSpPr>
                <a:spLocks noChangeShapeType="1"/>
              </p:cNvSpPr>
              <p:nvPr/>
            </p:nvSpPr>
            <p:spPr bwMode="auto">
              <a:xfrm flipH="1">
                <a:off x="688" y="3335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6" name="Line 168"/>
              <p:cNvSpPr>
                <a:spLocks noChangeShapeType="1"/>
              </p:cNvSpPr>
              <p:nvPr/>
            </p:nvSpPr>
            <p:spPr bwMode="auto">
              <a:xfrm flipH="1">
                <a:off x="688" y="3263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7" name="Line 169"/>
              <p:cNvSpPr>
                <a:spLocks noChangeShapeType="1"/>
              </p:cNvSpPr>
              <p:nvPr/>
            </p:nvSpPr>
            <p:spPr bwMode="auto">
              <a:xfrm flipH="1">
                <a:off x="688" y="322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8" name="Line 170"/>
              <p:cNvSpPr>
                <a:spLocks noChangeShapeType="1"/>
              </p:cNvSpPr>
              <p:nvPr/>
            </p:nvSpPr>
            <p:spPr bwMode="auto">
              <a:xfrm flipH="1">
                <a:off x="688" y="320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9" name="Line 171"/>
              <p:cNvSpPr>
                <a:spLocks noChangeShapeType="1"/>
              </p:cNvSpPr>
              <p:nvPr/>
            </p:nvSpPr>
            <p:spPr bwMode="auto">
              <a:xfrm flipH="1">
                <a:off x="688" y="317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0" name="Line 172"/>
              <p:cNvSpPr>
                <a:spLocks noChangeShapeType="1"/>
              </p:cNvSpPr>
              <p:nvPr/>
            </p:nvSpPr>
            <p:spPr bwMode="auto">
              <a:xfrm flipH="1">
                <a:off x="688" y="3163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1" name="Line 173"/>
              <p:cNvSpPr>
                <a:spLocks noChangeShapeType="1"/>
              </p:cNvSpPr>
              <p:nvPr/>
            </p:nvSpPr>
            <p:spPr bwMode="auto">
              <a:xfrm flipH="1">
                <a:off x="688" y="314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2" name="Line 174"/>
              <p:cNvSpPr>
                <a:spLocks noChangeShapeType="1"/>
              </p:cNvSpPr>
              <p:nvPr/>
            </p:nvSpPr>
            <p:spPr bwMode="auto">
              <a:xfrm flipH="1">
                <a:off x="688" y="313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3" name="Line 175"/>
              <p:cNvSpPr>
                <a:spLocks noChangeShapeType="1"/>
              </p:cNvSpPr>
              <p:nvPr/>
            </p:nvSpPr>
            <p:spPr bwMode="auto">
              <a:xfrm flipH="1">
                <a:off x="688" y="312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4" name="Line 176"/>
              <p:cNvSpPr>
                <a:spLocks noChangeShapeType="1"/>
              </p:cNvSpPr>
              <p:nvPr/>
            </p:nvSpPr>
            <p:spPr bwMode="auto">
              <a:xfrm flipH="1">
                <a:off x="688" y="3053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5" name="Line 177"/>
              <p:cNvSpPr>
                <a:spLocks noChangeShapeType="1"/>
              </p:cNvSpPr>
              <p:nvPr/>
            </p:nvSpPr>
            <p:spPr bwMode="auto">
              <a:xfrm flipH="1">
                <a:off x="688" y="301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6" name="Line 178"/>
              <p:cNvSpPr>
                <a:spLocks noChangeShapeType="1"/>
              </p:cNvSpPr>
              <p:nvPr/>
            </p:nvSpPr>
            <p:spPr bwMode="auto">
              <a:xfrm flipH="1">
                <a:off x="688" y="299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7" name="Line 179"/>
              <p:cNvSpPr>
                <a:spLocks noChangeShapeType="1"/>
              </p:cNvSpPr>
              <p:nvPr/>
            </p:nvSpPr>
            <p:spPr bwMode="auto">
              <a:xfrm flipH="1">
                <a:off x="688" y="297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8" name="Line 180"/>
              <p:cNvSpPr>
                <a:spLocks noChangeShapeType="1"/>
              </p:cNvSpPr>
              <p:nvPr/>
            </p:nvSpPr>
            <p:spPr bwMode="auto">
              <a:xfrm flipH="1">
                <a:off x="688" y="2953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9" name="Line 181"/>
              <p:cNvSpPr>
                <a:spLocks noChangeShapeType="1"/>
              </p:cNvSpPr>
              <p:nvPr/>
            </p:nvSpPr>
            <p:spPr bwMode="auto">
              <a:xfrm flipH="1">
                <a:off x="688" y="293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0" name="Line 182"/>
              <p:cNvSpPr>
                <a:spLocks noChangeShapeType="1"/>
              </p:cNvSpPr>
              <p:nvPr/>
            </p:nvSpPr>
            <p:spPr bwMode="auto">
              <a:xfrm flipH="1">
                <a:off x="688" y="292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1" name="Line 183"/>
              <p:cNvSpPr>
                <a:spLocks noChangeShapeType="1"/>
              </p:cNvSpPr>
              <p:nvPr/>
            </p:nvSpPr>
            <p:spPr bwMode="auto">
              <a:xfrm flipH="1">
                <a:off x="688" y="291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2" name="Line 184"/>
              <p:cNvSpPr>
                <a:spLocks noChangeShapeType="1"/>
              </p:cNvSpPr>
              <p:nvPr/>
            </p:nvSpPr>
            <p:spPr bwMode="auto">
              <a:xfrm flipH="1">
                <a:off x="688" y="2844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3" name="Line 185"/>
              <p:cNvSpPr>
                <a:spLocks noChangeShapeType="1"/>
              </p:cNvSpPr>
              <p:nvPr/>
            </p:nvSpPr>
            <p:spPr bwMode="auto">
              <a:xfrm flipH="1">
                <a:off x="688" y="280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4" name="Line 186"/>
              <p:cNvSpPr>
                <a:spLocks noChangeShapeType="1"/>
              </p:cNvSpPr>
              <p:nvPr/>
            </p:nvSpPr>
            <p:spPr bwMode="auto">
              <a:xfrm flipH="1">
                <a:off x="688" y="278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5" name="Line 187"/>
              <p:cNvSpPr>
                <a:spLocks noChangeShapeType="1"/>
              </p:cNvSpPr>
              <p:nvPr/>
            </p:nvSpPr>
            <p:spPr bwMode="auto">
              <a:xfrm flipH="1">
                <a:off x="688" y="276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6" name="Line 188"/>
              <p:cNvSpPr>
                <a:spLocks noChangeShapeType="1"/>
              </p:cNvSpPr>
              <p:nvPr/>
            </p:nvSpPr>
            <p:spPr bwMode="auto">
              <a:xfrm flipH="1">
                <a:off x="688" y="2743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7" name="Line 189"/>
              <p:cNvSpPr>
                <a:spLocks noChangeShapeType="1"/>
              </p:cNvSpPr>
              <p:nvPr/>
            </p:nvSpPr>
            <p:spPr bwMode="auto">
              <a:xfrm flipH="1">
                <a:off x="688" y="2729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8" name="Line 190"/>
              <p:cNvSpPr>
                <a:spLocks noChangeShapeType="1"/>
              </p:cNvSpPr>
              <p:nvPr/>
            </p:nvSpPr>
            <p:spPr bwMode="auto">
              <a:xfrm flipH="1">
                <a:off x="688" y="271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9" name="Line 191"/>
              <p:cNvSpPr>
                <a:spLocks noChangeShapeType="1"/>
              </p:cNvSpPr>
              <p:nvPr/>
            </p:nvSpPr>
            <p:spPr bwMode="auto">
              <a:xfrm flipH="1">
                <a:off x="688" y="2706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0" name="Line 192"/>
              <p:cNvSpPr>
                <a:spLocks noChangeShapeType="1"/>
              </p:cNvSpPr>
              <p:nvPr/>
            </p:nvSpPr>
            <p:spPr bwMode="auto">
              <a:xfrm flipH="1">
                <a:off x="688" y="2634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1" name="Line 193"/>
              <p:cNvSpPr>
                <a:spLocks noChangeShapeType="1"/>
              </p:cNvSpPr>
              <p:nvPr/>
            </p:nvSpPr>
            <p:spPr bwMode="auto">
              <a:xfrm flipH="1">
                <a:off x="688" y="259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2" name="Line 194"/>
              <p:cNvSpPr>
                <a:spLocks noChangeShapeType="1"/>
              </p:cNvSpPr>
              <p:nvPr/>
            </p:nvSpPr>
            <p:spPr bwMode="auto">
              <a:xfrm flipH="1">
                <a:off x="688" y="2571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3" name="Line 195"/>
              <p:cNvSpPr>
                <a:spLocks noChangeShapeType="1"/>
              </p:cNvSpPr>
              <p:nvPr/>
            </p:nvSpPr>
            <p:spPr bwMode="auto">
              <a:xfrm flipH="1">
                <a:off x="688" y="2551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4" name="Line 196"/>
              <p:cNvSpPr>
                <a:spLocks noChangeShapeType="1"/>
              </p:cNvSpPr>
              <p:nvPr/>
            </p:nvSpPr>
            <p:spPr bwMode="auto">
              <a:xfrm flipH="1">
                <a:off x="688" y="2534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5" name="Line 197"/>
              <p:cNvSpPr>
                <a:spLocks noChangeShapeType="1"/>
              </p:cNvSpPr>
              <p:nvPr/>
            </p:nvSpPr>
            <p:spPr bwMode="auto">
              <a:xfrm flipH="1">
                <a:off x="688" y="2520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6" name="Line 198"/>
              <p:cNvSpPr>
                <a:spLocks noChangeShapeType="1"/>
              </p:cNvSpPr>
              <p:nvPr/>
            </p:nvSpPr>
            <p:spPr bwMode="auto">
              <a:xfrm flipH="1">
                <a:off x="688" y="250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7" name="Line 199"/>
              <p:cNvSpPr>
                <a:spLocks noChangeShapeType="1"/>
              </p:cNvSpPr>
              <p:nvPr/>
            </p:nvSpPr>
            <p:spPr bwMode="auto">
              <a:xfrm flipH="1">
                <a:off x="688" y="249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8" name="Line 200"/>
              <p:cNvSpPr>
                <a:spLocks noChangeShapeType="1"/>
              </p:cNvSpPr>
              <p:nvPr/>
            </p:nvSpPr>
            <p:spPr bwMode="auto">
              <a:xfrm flipH="1">
                <a:off x="688" y="2424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9" name="Line 201"/>
              <p:cNvSpPr>
                <a:spLocks noChangeShapeType="1"/>
              </p:cNvSpPr>
              <p:nvPr/>
            </p:nvSpPr>
            <p:spPr bwMode="auto">
              <a:xfrm flipH="1">
                <a:off x="688" y="2387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0" name="Line 202"/>
              <p:cNvSpPr>
                <a:spLocks noChangeShapeType="1"/>
              </p:cNvSpPr>
              <p:nvPr/>
            </p:nvSpPr>
            <p:spPr bwMode="auto">
              <a:xfrm flipH="1">
                <a:off x="688" y="2361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1" name="Line 203"/>
              <p:cNvSpPr>
                <a:spLocks noChangeShapeType="1"/>
              </p:cNvSpPr>
              <p:nvPr/>
            </p:nvSpPr>
            <p:spPr bwMode="auto">
              <a:xfrm flipH="1">
                <a:off x="688" y="2341"/>
                <a:ext cx="22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853" name="Line 205"/>
            <p:cNvSpPr>
              <a:spLocks noChangeShapeType="1"/>
            </p:cNvSpPr>
            <p:nvPr/>
          </p:nvSpPr>
          <p:spPr bwMode="auto">
            <a:xfrm flipH="1">
              <a:off x="688" y="2324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4" name="Line 206"/>
            <p:cNvSpPr>
              <a:spLocks noChangeShapeType="1"/>
            </p:cNvSpPr>
            <p:nvPr/>
          </p:nvSpPr>
          <p:spPr bwMode="auto">
            <a:xfrm flipH="1">
              <a:off x="688" y="2310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5" name="Line 207"/>
            <p:cNvSpPr>
              <a:spLocks noChangeShapeType="1"/>
            </p:cNvSpPr>
            <p:nvPr/>
          </p:nvSpPr>
          <p:spPr bwMode="auto">
            <a:xfrm flipH="1">
              <a:off x="688" y="2298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6" name="Line 208"/>
            <p:cNvSpPr>
              <a:spLocks noChangeShapeType="1"/>
            </p:cNvSpPr>
            <p:nvPr/>
          </p:nvSpPr>
          <p:spPr bwMode="auto">
            <a:xfrm flipH="1">
              <a:off x="688" y="2287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7" name="Line 209"/>
            <p:cNvSpPr>
              <a:spLocks noChangeShapeType="1"/>
            </p:cNvSpPr>
            <p:nvPr/>
          </p:nvSpPr>
          <p:spPr bwMode="auto">
            <a:xfrm flipH="1">
              <a:off x="688" y="2214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8" name="Line 210"/>
            <p:cNvSpPr>
              <a:spLocks noChangeShapeType="1"/>
            </p:cNvSpPr>
            <p:nvPr/>
          </p:nvSpPr>
          <p:spPr bwMode="auto">
            <a:xfrm flipH="1">
              <a:off x="688" y="2178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9" name="Line 211"/>
            <p:cNvSpPr>
              <a:spLocks noChangeShapeType="1"/>
            </p:cNvSpPr>
            <p:nvPr/>
          </p:nvSpPr>
          <p:spPr bwMode="auto">
            <a:xfrm flipH="1">
              <a:off x="688" y="2151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0" name="Line 212"/>
            <p:cNvSpPr>
              <a:spLocks noChangeShapeType="1"/>
            </p:cNvSpPr>
            <p:nvPr/>
          </p:nvSpPr>
          <p:spPr bwMode="auto">
            <a:xfrm flipH="1">
              <a:off x="688" y="2131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1" name="Line 213"/>
            <p:cNvSpPr>
              <a:spLocks noChangeShapeType="1"/>
            </p:cNvSpPr>
            <p:nvPr/>
          </p:nvSpPr>
          <p:spPr bwMode="auto">
            <a:xfrm flipH="1">
              <a:off x="688" y="2115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2" name="Line 214"/>
            <p:cNvSpPr>
              <a:spLocks noChangeShapeType="1"/>
            </p:cNvSpPr>
            <p:nvPr/>
          </p:nvSpPr>
          <p:spPr bwMode="auto">
            <a:xfrm flipH="1">
              <a:off x="688" y="2100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3" name="Line 215"/>
            <p:cNvSpPr>
              <a:spLocks noChangeShapeType="1"/>
            </p:cNvSpPr>
            <p:nvPr/>
          </p:nvSpPr>
          <p:spPr bwMode="auto">
            <a:xfrm flipH="1">
              <a:off x="688" y="2088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4" name="Line 216"/>
            <p:cNvSpPr>
              <a:spLocks noChangeShapeType="1"/>
            </p:cNvSpPr>
            <p:nvPr/>
          </p:nvSpPr>
          <p:spPr bwMode="auto">
            <a:xfrm flipH="1">
              <a:off x="688" y="2078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5" name="Line 217"/>
            <p:cNvSpPr>
              <a:spLocks noChangeShapeType="1"/>
            </p:cNvSpPr>
            <p:nvPr/>
          </p:nvSpPr>
          <p:spPr bwMode="auto">
            <a:xfrm flipH="1">
              <a:off x="688" y="2005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6" name="Line 218"/>
            <p:cNvSpPr>
              <a:spLocks noChangeShapeType="1"/>
            </p:cNvSpPr>
            <p:nvPr/>
          </p:nvSpPr>
          <p:spPr bwMode="auto">
            <a:xfrm flipH="1">
              <a:off x="688" y="1968"/>
              <a:ext cx="22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7" name="Line 219"/>
            <p:cNvSpPr>
              <a:spLocks noChangeShapeType="1"/>
            </p:cNvSpPr>
            <p:nvPr/>
          </p:nvSpPr>
          <p:spPr bwMode="auto">
            <a:xfrm flipH="1">
              <a:off x="672" y="3745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8" name="Line 220"/>
            <p:cNvSpPr>
              <a:spLocks noChangeShapeType="1"/>
            </p:cNvSpPr>
            <p:nvPr/>
          </p:nvSpPr>
          <p:spPr bwMode="auto">
            <a:xfrm flipH="1">
              <a:off x="672" y="3535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9" name="Line 221"/>
            <p:cNvSpPr>
              <a:spLocks noChangeShapeType="1"/>
            </p:cNvSpPr>
            <p:nvPr/>
          </p:nvSpPr>
          <p:spPr bwMode="auto">
            <a:xfrm flipH="1">
              <a:off x="672" y="3326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0" name="Line 222"/>
            <p:cNvSpPr>
              <a:spLocks noChangeShapeType="1"/>
            </p:cNvSpPr>
            <p:nvPr/>
          </p:nvSpPr>
          <p:spPr bwMode="auto">
            <a:xfrm flipH="1">
              <a:off x="672" y="3116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1" name="Line 223"/>
            <p:cNvSpPr>
              <a:spLocks noChangeShapeType="1"/>
            </p:cNvSpPr>
            <p:nvPr/>
          </p:nvSpPr>
          <p:spPr bwMode="auto">
            <a:xfrm flipH="1">
              <a:off x="672" y="2907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2" name="Line 224"/>
            <p:cNvSpPr>
              <a:spLocks noChangeShapeType="1"/>
            </p:cNvSpPr>
            <p:nvPr/>
          </p:nvSpPr>
          <p:spPr bwMode="auto">
            <a:xfrm flipH="1">
              <a:off x="672" y="2697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3" name="Line 225"/>
            <p:cNvSpPr>
              <a:spLocks noChangeShapeType="1"/>
            </p:cNvSpPr>
            <p:nvPr/>
          </p:nvSpPr>
          <p:spPr bwMode="auto">
            <a:xfrm flipH="1">
              <a:off x="672" y="2487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4" name="Line 226"/>
            <p:cNvSpPr>
              <a:spLocks noChangeShapeType="1"/>
            </p:cNvSpPr>
            <p:nvPr/>
          </p:nvSpPr>
          <p:spPr bwMode="auto">
            <a:xfrm flipH="1">
              <a:off x="672" y="2278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5" name="Line 227"/>
            <p:cNvSpPr>
              <a:spLocks noChangeShapeType="1"/>
            </p:cNvSpPr>
            <p:nvPr/>
          </p:nvSpPr>
          <p:spPr bwMode="auto">
            <a:xfrm flipH="1">
              <a:off x="672" y="2068"/>
              <a:ext cx="38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6" name="Rectangle 228"/>
            <p:cNvSpPr>
              <a:spLocks noChangeArrowheads="1"/>
            </p:cNvSpPr>
            <p:nvPr/>
          </p:nvSpPr>
          <p:spPr bwMode="auto">
            <a:xfrm>
              <a:off x="430" y="3688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7" name="Rectangle 229"/>
            <p:cNvSpPr>
              <a:spLocks noChangeArrowheads="1"/>
            </p:cNvSpPr>
            <p:nvPr/>
          </p:nvSpPr>
          <p:spPr bwMode="auto">
            <a:xfrm>
              <a:off x="485" y="3688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8" name="Rectangle 230"/>
            <p:cNvSpPr>
              <a:spLocks noChangeArrowheads="1"/>
            </p:cNvSpPr>
            <p:nvPr/>
          </p:nvSpPr>
          <p:spPr bwMode="auto">
            <a:xfrm>
              <a:off x="552" y="3688"/>
              <a:ext cx="8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9" name="Rectangle 231"/>
            <p:cNvSpPr>
              <a:spLocks noChangeArrowheads="1"/>
            </p:cNvSpPr>
            <p:nvPr/>
          </p:nvSpPr>
          <p:spPr bwMode="auto">
            <a:xfrm>
              <a:off x="585" y="3688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0" name="Rectangle 232"/>
            <p:cNvSpPr>
              <a:spLocks noChangeArrowheads="1"/>
            </p:cNvSpPr>
            <p:nvPr/>
          </p:nvSpPr>
          <p:spPr bwMode="auto">
            <a:xfrm>
              <a:off x="430" y="3478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1" name="Rectangle 233"/>
            <p:cNvSpPr>
              <a:spLocks noChangeArrowheads="1"/>
            </p:cNvSpPr>
            <p:nvPr/>
          </p:nvSpPr>
          <p:spPr bwMode="auto">
            <a:xfrm>
              <a:off x="486" y="3478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2" name="Rectangle 234"/>
            <p:cNvSpPr>
              <a:spLocks noChangeArrowheads="1"/>
            </p:cNvSpPr>
            <p:nvPr/>
          </p:nvSpPr>
          <p:spPr bwMode="auto">
            <a:xfrm>
              <a:off x="552" y="3478"/>
              <a:ext cx="8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3" name="Rectangle 235"/>
            <p:cNvSpPr>
              <a:spLocks noChangeArrowheads="1"/>
            </p:cNvSpPr>
            <p:nvPr/>
          </p:nvSpPr>
          <p:spPr bwMode="auto">
            <a:xfrm>
              <a:off x="585" y="3478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4" name="Rectangle 236"/>
            <p:cNvSpPr>
              <a:spLocks noChangeArrowheads="1"/>
            </p:cNvSpPr>
            <p:nvPr/>
          </p:nvSpPr>
          <p:spPr bwMode="auto">
            <a:xfrm>
              <a:off x="405" y="326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5" name="Rectangle 237"/>
            <p:cNvSpPr>
              <a:spLocks noChangeArrowheads="1"/>
            </p:cNvSpPr>
            <p:nvPr/>
          </p:nvSpPr>
          <p:spPr bwMode="auto">
            <a:xfrm>
              <a:off x="461" y="3269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6" name="Rectangle 238"/>
            <p:cNvSpPr>
              <a:spLocks noChangeArrowheads="1"/>
            </p:cNvSpPr>
            <p:nvPr/>
          </p:nvSpPr>
          <p:spPr bwMode="auto">
            <a:xfrm>
              <a:off x="527" y="3269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7" name="Rectangle 239"/>
            <p:cNvSpPr>
              <a:spLocks noChangeArrowheads="1"/>
            </p:cNvSpPr>
            <p:nvPr/>
          </p:nvSpPr>
          <p:spPr bwMode="auto">
            <a:xfrm>
              <a:off x="585" y="326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8" name="Rectangle 240"/>
            <p:cNvSpPr>
              <a:spLocks noChangeArrowheads="1"/>
            </p:cNvSpPr>
            <p:nvPr/>
          </p:nvSpPr>
          <p:spPr bwMode="auto">
            <a:xfrm>
              <a:off x="405" y="305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9" name="Rectangle 241"/>
            <p:cNvSpPr>
              <a:spLocks noChangeArrowheads="1"/>
            </p:cNvSpPr>
            <p:nvPr/>
          </p:nvSpPr>
          <p:spPr bwMode="auto">
            <a:xfrm>
              <a:off x="460" y="3059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0" name="Rectangle 242"/>
            <p:cNvSpPr>
              <a:spLocks noChangeArrowheads="1"/>
            </p:cNvSpPr>
            <p:nvPr/>
          </p:nvSpPr>
          <p:spPr bwMode="auto">
            <a:xfrm>
              <a:off x="527" y="3059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1" name="Rectangle 243"/>
            <p:cNvSpPr>
              <a:spLocks noChangeArrowheads="1"/>
            </p:cNvSpPr>
            <p:nvPr/>
          </p:nvSpPr>
          <p:spPr bwMode="auto">
            <a:xfrm>
              <a:off x="585" y="305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2" name="Rectangle 244"/>
            <p:cNvSpPr>
              <a:spLocks noChangeArrowheads="1"/>
            </p:cNvSpPr>
            <p:nvPr/>
          </p:nvSpPr>
          <p:spPr bwMode="auto">
            <a:xfrm>
              <a:off x="405" y="284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3" name="Rectangle 245"/>
            <p:cNvSpPr>
              <a:spLocks noChangeArrowheads="1"/>
            </p:cNvSpPr>
            <p:nvPr/>
          </p:nvSpPr>
          <p:spPr bwMode="auto">
            <a:xfrm>
              <a:off x="460" y="2849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4" name="Rectangle 246"/>
            <p:cNvSpPr>
              <a:spLocks noChangeArrowheads="1"/>
            </p:cNvSpPr>
            <p:nvPr/>
          </p:nvSpPr>
          <p:spPr bwMode="auto">
            <a:xfrm>
              <a:off x="527" y="2849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5" name="Rectangle 247"/>
            <p:cNvSpPr>
              <a:spLocks noChangeArrowheads="1"/>
            </p:cNvSpPr>
            <p:nvPr/>
          </p:nvSpPr>
          <p:spPr bwMode="auto">
            <a:xfrm>
              <a:off x="585" y="2849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6" name="Rectangle 248"/>
            <p:cNvSpPr>
              <a:spLocks noChangeArrowheads="1"/>
            </p:cNvSpPr>
            <p:nvPr/>
          </p:nvSpPr>
          <p:spPr bwMode="auto">
            <a:xfrm>
              <a:off x="405" y="264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7" name="Rectangle 249"/>
            <p:cNvSpPr>
              <a:spLocks noChangeArrowheads="1"/>
            </p:cNvSpPr>
            <p:nvPr/>
          </p:nvSpPr>
          <p:spPr bwMode="auto">
            <a:xfrm>
              <a:off x="461" y="2640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8" name="Rectangle 250"/>
            <p:cNvSpPr>
              <a:spLocks noChangeArrowheads="1"/>
            </p:cNvSpPr>
            <p:nvPr/>
          </p:nvSpPr>
          <p:spPr bwMode="auto">
            <a:xfrm>
              <a:off x="527" y="2640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9" name="Rectangle 251"/>
            <p:cNvSpPr>
              <a:spLocks noChangeArrowheads="1"/>
            </p:cNvSpPr>
            <p:nvPr/>
          </p:nvSpPr>
          <p:spPr bwMode="auto">
            <a:xfrm>
              <a:off x="585" y="264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0" name="Rectangle 252"/>
            <p:cNvSpPr>
              <a:spLocks noChangeArrowheads="1"/>
            </p:cNvSpPr>
            <p:nvPr/>
          </p:nvSpPr>
          <p:spPr bwMode="auto">
            <a:xfrm>
              <a:off x="405" y="243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1" name="Rectangle 253"/>
            <p:cNvSpPr>
              <a:spLocks noChangeArrowheads="1"/>
            </p:cNvSpPr>
            <p:nvPr/>
          </p:nvSpPr>
          <p:spPr bwMode="auto">
            <a:xfrm>
              <a:off x="461" y="2430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2" name="Rectangle 254"/>
            <p:cNvSpPr>
              <a:spLocks noChangeArrowheads="1"/>
            </p:cNvSpPr>
            <p:nvPr/>
          </p:nvSpPr>
          <p:spPr bwMode="auto">
            <a:xfrm>
              <a:off x="527" y="2430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3" name="Rectangle 255"/>
            <p:cNvSpPr>
              <a:spLocks noChangeArrowheads="1"/>
            </p:cNvSpPr>
            <p:nvPr/>
          </p:nvSpPr>
          <p:spPr bwMode="auto">
            <a:xfrm>
              <a:off x="585" y="243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4" name="Rectangle 256"/>
            <p:cNvSpPr>
              <a:spLocks noChangeArrowheads="1"/>
            </p:cNvSpPr>
            <p:nvPr/>
          </p:nvSpPr>
          <p:spPr bwMode="auto">
            <a:xfrm>
              <a:off x="405" y="222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5" name="Rectangle 257"/>
            <p:cNvSpPr>
              <a:spLocks noChangeArrowheads="1"/>
            </p:cNvSpPr>
            <p:nvPr/>
          </p:nvSpPr>
          <p:spPr bwMode="auto">
            <a:xfrm>
              <a:off x="460" y="2220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6" name="Rectangle 258"/>
            <p:cNvSpPr>
              <a:spLocks noChangeArrowheads="1"/>
            </p:cNvSpPr>
            <p:nvPr/>
          </p:nvSpPr>
          <p:spPr bwMode="auto">
            <a:xfrm>
              <a:off x="527" y="2220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7" name="Rectangle 259"/>
            <p:cNvSpPr>
              <a:spLocks noChangeArrowheads="1"/>
            </p:cNvSpPr>
            <p:nvPr/>
          </p:nvSpPr>
          <p:spPr bwMode="auto">
            <a:xfrm>
              <a:off x="585" y="2220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8" name="Rectangle 260"/>
            <p:cNvSpPr>
              <a:spLocks noChangeArrowheads="1"/>
            </p:cNvSpPr>
            <p:nvPr/>
          </p:nvSpPr>
          <p:spPr bwMode="auto">
            <a:xfrm>
              <a:off x="405" y="2011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9" name="Rectangle 261"/>
            <p:cNvSpPr>
              <a:spLocks noChangeArrowheads="1"/>
            </p:cNvSpPr>
            <p:nvPr/>
          </p:nvSpPr>
          <p:spPr bwMode="auto">
            <a:xfrm>
              <a:off x="460" y="2011"/>
              <a:ext cx="11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0" name="Rectangle 262"/>
            <p:cNvSpPr>
              <a:spLocks noChangeArrowheads="1"/>
            </p:cNvSpPr>
            <p:nvPr/>
          </p:nvSpPr>
          <p:spPr bwMode="auto">
            <a:xfrm>
              <a:off x="527" y="2011"/>
              <a:ext cx="1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1" name="Rectangle 263"/>
            <p:cNvSpPr>
              <a:spLocks noChangeArrowheads="1"/>
            </p:cNvSpPr>
            <p:nvPr/>
          </p:nvSpPr>
          <p:spPr bwMode="auto">
            <a:xfrm>
              <a:off x="585" y="2011"/>
              <a:ext cx="1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2" name="Rectangle 264"/>
            <p:cNvSpPr>
              <a:spLocks noChangeArrowheads="1"/>
            </p:cNvSpPr>
            <p:nvPr/>
          </p:nvSpPr>
          <p:spPr bwMode="auto">
            <a:xfrm rot="16200000">
              <a:off x="259" y="3256"/>
              <a:ext cx="15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3" name="Rectangle 265"/>
            <p:cNvSpPr>
              <a:spLocks noChangeArrowheads="1"/>
            </p:cNvSpPr>
            <p:nvPr/>
          </p:nvSpPr>
          <p:spPr bwMode="auto">
            <a:xfrm rot="16200000">
              <a:off x="266" y="3172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4" name="Rectangle 266"/>
            <p:cNvSpPr>
              <a:spLocks noChangeArrowheads="1"/>
            </p:cNvSpPr>
            <p:nvPr/>
          </p:nvSpPr>
          <p:spPr bwMode="auto">
            <a:xfrm rot="16200000">
              <a:off x="266" y="3095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5" name="Rectangle 267"/>
            <p:cNvSpPr>
              <a:spLocks noChangeArrowheads="1"/>
            </p:cNvSpPr>
            <p:nvPr/>
          </p:nvSpPr>
          <p:spPr bwMode="auto">
            <a:xfrm rot="16200000">
              <a:off x="266" y="3018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6" name="Rectangle 268"/>
            <p:cNvSpPr>
              <a:spLocks noChangeArrowheads="1"/>
            </p:cNvSpPr>
            <p:nvPr/>
          </p:nvSpPr>
          <p:spPr bwMode="auto">
            <a:xfrm rot="16200000">
              <a:off x="283" y="2958"/>
              <a:ext cx="10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7" name="Rectangle 269"/>
            <p:cNvSpPr>
              <a:spLocks noChangeArrowheads="1"/>
            </p:cNvSpPr>
            <p:nvPr/>
          </p:nvSpPr>
          <p:spPr bwMode="auto">
            <a:xfrm rot="16200000">
              <a:off x="269" y="2902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8" name="Rectangle 270"/>
            <p:cNvSpPr>
              <a:spLocks noChangeArrowheads="1"/>
            </p:cNvSpPr>
            <p:nvPr/>
          </p:nvSpPr>
          <p:spPr bwMode="auto">
            <a:xfrm rot="16200000">
              <a:off x="287" y="2849"/>
              <a:ext cx="9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9" name="Rectangle 271"/>
            <p:cNvSpPr>
              <a:spLocks noChangeArrowheads="1"/>
            </p:cNvSpPr>
            <p:nvPr/>
          </p:nvSpPr>
          <p:spPr bwMode="auto">
            <a:xfrm rot="16200000">
              <a:off x="266" y="2793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0" name="Rectangle 272"/>
            <p:cNvSpPr>
              <a:spLocks noChangeArrowheads="1"/>
            </p:cNvSpPr>
            <p:nvPr/>
          </p:nvSpPr>
          <p:spPr bwMode="auto">
            <a:xfrm rot="16200000">
              <a:off x="269" y="2719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1" name="Rectangle 273"/>
            <p:cNvSpPr>
              <a:spLocks noChangeArrowheads="1"/>
            </p:cNvSpPr>
            <p:nvPr/>
          </p:nvSpPr>
          <p:spPr bwMode="auto">
            <a:xfrm rot="16200000">
              <a:off x="280" y="2660"/>
              <a:ext cx="11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2" name="Rectangle 274"/>
            <p:cNvSpPr>
              <a:spLocks noChangeArrowheads="1"/>
            </p:cNvSpPr>
            <p:nvPr/>
          </p:nvSpPr>
          <p:spPr bwMode="auto">
            <a:xfrm rot="16200000">
              <a:off x="287" y="2618"/>
              <a:ext cx="9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3" name="Rectangle 275"/>
            <p:cNvSpPr>
              <a:spLocks noChangeArrowheads="1"/>
            </p:cNvSpPr>
            <p:nvPr/>
          </p:nvSpPr>
          <p:spPr bwMode="auto">
            <a:xfrm rot="16200000">
              <a:off x="269" y="2565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4" name="Rectangle 276"/>
            <p:cNvSpPr>
              <a:spLocks noChangeArrowheads="1"/>
            </p:cNvSpPr>
            <p:nvPr/>
          </p:nvSpPr>
          <p:spPr bwMode="auto">
            <a:xfrm rot="16200000">
              <a:off x="269" y="2495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5" name="Rectangle 277"/>
            <p:cNvSpPr>
              <a:spLocks noChangeArrowheads="1"/>
            </p:cNvSpPr>
            <p:nvPr/>
          </p:nvSpPr>
          <p:spPr bwMode="auto">
            <a:xfrm rot="16200000">
              <a:off x="269" y="2424"/>
              <a:ext cx="1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6" name="Rectangle 278"/>
            <p:cNvSpPr>
              <a:spLocks noChangeArrowheads="1"/>
            </p:cNvSpPr>
            <p:nvPr/>
          </p:nvSpPr>
          <p:spPr bwMode="auto">
            <a:xfrm rot="16200000">
              <a:off x="266" y="2351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7" name="Rectangle 279"/>
            <p:cNvSpPr>
              <a:spLocks noChangeArrowheads="1"/>
            </p:cNvSpPr>
            <p:nvPr/>
          </p:nvSpPr>
          <p:spPr bwMode="auto">
            <a:xfrm rot="16200000">
              <a:off x="266" y="2274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8" name="Rectangle 280"/>
            <p:cNvSpPr>
              <a:spLocks noChangeArrowheads="1"/>
            </p:cNvSpPr>
            <p:nvPr/>
          </p:nvSpPr>
          <p:spPr bwMode="auto">
            <a:xfrm rot="16200000">
              <a:off x="266" y="2197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9" name="Rectangle 281"/>
            <p:cNvSpPr>
              <a:spLocks noChangeArrowheads="1"/>
            </p:cNvSpPr>
            <p:nvPr/>
          </p:nvSpPr>
          <p:spPr bwMode="auto">
            <a:xfrm>
              <a:off x="682" y="3698"/>
              <a:ext cx="45" cy="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0" name="Freeform 282"/>
            <p:cNvSpPr>
              <a:spLocks/>
            </p:cNvSpPr>
            <p:nvPr/>
          </p:nvSpPr>
          <p:spPr bwMode="auto">
            <a:xfrm>
              <a:off x="660" y="3716"/>
              <a:ext cx="95" cy="20"/>
            </a:xfrm>
            <a:custGeom>
              <a:avLst/>
              <a:gdLst/>
              <a:ahLst/>
              <a:cxnLst>
                <a:cxn ang="0">
                  <a:pos x="24" y="69"/>
                </a:cxn>
                <a:cxn ang="0">
                  <a:pos x="29" y="62"/>
                </a:cxn>
                <a:cxn ang="0">
                  <a:pos x="35" y="57"/>
                </a:cxn>
                <a:cxn ang="0">
                  <a:pos x="45" y="52"/>
                </a:cxn>
                <a:cxn ang="0">
                  <a:pos x="58" y="40"/>
                </a:cxn>
                <a:cxn ang="0">
                  <a:pos x="69" y="35"/>
                </a:cxn>
                <a:cxn ang="0">
                  <a:pos x="81" y="29"/>
                </a:cxn>
                <a:cxn ang="0">
                  <a:pos x="86" y="23"/>
                </a:cxn>
                <a:cxn ang="0">
                  <a:pos x="92" y="18"/>
                </a:cxn>
                <a:cxn ang="0">
                  <a:pos x="103" y="18"/>
                </a:cxn>
                <a:cxn ang="0">
                  <a:pos x="110" y="12"/>
                </a:cxn>
                <a:cxn ang="0">
                  <a:pos x="121" y="12"/>
                </a:cxn>
                <a:cxn ang="0">
                  <a:pos x="131" y="12"/>
                </a:cxn>
                <a:cxn ang="0">
                  <a:pos x="144" y="12"/>
                </a:cxn>
                <a:cxn ang="0">
                  <a:pos x="155" y="18"/>
                </a:cxn>
                <a:cxn ang="0">
                  <a:pos x="162" y="23"/>
                </a:cxn>
                <a:cxn ang="0">
                  <a:pos x="172" y="29"/>
                </a:cxn>
                <a:cxn ang="0">
                  <a:pos x="178" y="35"/>
                </a:cxn>
                <a:cxn ang="0">
                  <a:pos x="190" y="35"/>
                </a:cxn>
                <a:cxn ang="0">
                  <a:pos x="196" y="40"/>
                </a:cxn>
                <a:cxn ang="0">
                  <a:pos x="201" y="46"/>
                </a:cxn>
                <a:cxn ang="0">
                  <a:pos x="207" y="52"/>
                </a:cxn>
                <a:cxn ang="0">
                  <a:pos x="212" y="57"/>
                </a:cxn>
                <a:cxn ang="0">
                  <a:pos x="224" y="62"/>
                </a:cxn>
                <a:cxn ang="0">
                  <a:pos x="235" y="62"/>
                </a:cxn>
                <a:cxn ang="0">
                  <a:pos x="248" y="69"/>
                </a:cxn>
                <a:cxn ang="0">
                  <a:pos x="258" y="69"/>
                </a:cxn>
                <a:cxn ang="0">
                  <a:pos x="269" y="69"/>
                </a:cxn>
                <a:cxn ang="0">
                  <a:pos x="282" y="69"/>
                </a:cxn>
                <a:cxn ang="0">
                  <a:pos x="294" y="69"/>
                </a:cxn>
                <a:cxn ang="0">
                  <a:pos x="299" y="62"/>
                </a:cxn>
                <a:cxn ang="0">
                  <a:pos x="310" y="62"/>
                </a:cxn>
                <a:cxn ang="0">
                  <a:pos x="321" y="62"/>
                </a:cxn>
                <a:cxn ang="0">
                  <a:pos x="328" y="57"/>
                </a:cxn>
                <a:cxn ang="0">
                  <a:pos x="334" y="52"/>
                </a:cxn>
                <a:cxn ang="0">
                  <a:pos x="338" y="46"/>
                </a:cxn>
                <a:cxn ang="0">
                  <a:pos x="351" y="35"/>
                </a:cxn>
                <a:cxn ang="0">
                  <a:pos x="362" y="23"/>
                </a:cxn>
                <a:cxn ang="0">
                  <a:pos x="375" y="12"/>
                </a:cxn>
                <a:cxn ang="0">
                  <a:pos x="380" y="5"/>
                </a:cxn>
              </a:cxnLst>
              <a:rect l="0" t="0" r="r" b="b"/>
              <a:pathLst>
                <a:path w="380" h="80">
                  <a:moveTo>
                    <a:pt x="0" y="80"/>
                  </a:moveTo>
                  <a:lnTo>
                    <a:pt x="24" y="69"/>
                  </a:lnTo>
                  <a:lnTo>
                    <a:pt x="24" y="62"/>
                  </a:lnTo>
                  <a:lnTo>
                    <a:pt x="29" y="62"/>
                  </a:lnTo>
                  <a:lnTo>
                    <a:pt x="35" y="62"/>
                  </a:lnTo>
                  <a:lnTo>
                    <a:pt x="35" y="57"/>
                  </a:lnTo>
                  <a:lnTo>
                    <a:pt x="41" y="57"/>
                  </a:lnTo>
                  <a:lnTo>
                    <a:pt x="45" y="52"/>
                  </a:lnTo>
                  <a:lnTo>
                    <a:pt x="52" y="46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86" y="23"/>
                  </a:lnTo>
                  <a:lnTo>
                    <a:pt x="92" y="23"/>
                  </a:lnTo>
                  <a:lnTo>
                    <a:pt x="92" y="18"/>
                  </a:lnTo>
                  <a:lnTo>
                    <a:pt x="97" y="18"/>
                  </a:lnTo>
                  <a:lnTo>
                    <a:pt x="103" y="18"/>
                  </a:lnTo>
                  <a:lnTo>
                    <a:pt x="103" y="12"/>
                  </a:lnTo>
                  <a:lnTo>
                    <a:pt x="110" y="12"/>
                  </a:lnTo>
                  <a:lnTo>
                    <a:pt x="115" y="12"/>
                  </a:lnTo>
                  <a:lnTo>
                    <a:pt x="121" y="12"/>
                  </a:lnTo>
                  <a:lnTo>
                    <a:pt x="126" y="12"/>
                  </a:lnTo>
                  <a:lnTo>
                    <a:pt x="131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49" y="12"/>
                  </a:lnTo>
                  <a:lnTo>
                    <a:pt x="155" y="18"/>
                  </a:lnTo>
                  <a:lnTo>
                    <a:pt x="162" y="18"/>
                  </a:lnTo>
                  <a:lnTo>
                    <a:pt x="162" y="23"/>
                  </a:lnTo>
                  <a:lnTo>
                    <a:pt x="167" y="23"/>
                  </a:lnTo>
                  <a:lnTo>
                    <a:pt x="172" y="29"/>
                  </a:lnTo>
                  <a:lnTo>
                    <a:pt x="178" y="29"/>
                  </a:lnTo>
                  <a:lnTo>
                    <a:pt x="178" y="35"/>
                  </a:lnTo>
                  <a:lnTo>
                    <a:pt x="183" y="35"/>
                  </a:lnTo>
                  <a:lnTo>
                    <a:pt x="190" y="35"/>
                  </a:lnTo>
                  <a:lnTo>
                    <a:pt x="190" y="40"/>
                  </a:lnTo>
                  <a:lnTo>
                    <a:pt x="196" y="40"/>
                  </a:lnTo>
                  <a:lnTo>
                    <a:pt x="196" y="46"/>
                  </a:lnTo>
                  <a:lnTo>
                    <a:pt x="201" y="46"/>
                  </a:lnTo>
                  <a:lnTo>
                    <a:pt x="207" y="46"/>
                  </a:lnTo>
                  <a:lnTo>
                    <a:pt x="207" y="52"/>
                  </a:lnTo>
                  <a:lnTo>
                    <a:pt x="212" y="52"/>
                  </a:lnTo>
                  <a:lnTo>
                    <a:pt x="212" y="57"/>
                  </a:lnTo>
                  <a:lnTo>
                    <a:pt x="218" y="57"/>
                  </a:lnTo>
                  <a:lnTo>
                    <a:pt x="224" y="62"/>
                  </a:lnTo>
                  <a:lnTo>
                    <a:pt x="230" y="62"/>
                  </a:lnTo>
                  <a:lnTo>
                    <a:pt x="235" y="62"/>
                  </a:lnTo>
                  <a:lnTo>
                    <a:pt x="242" y="69"/>
                  </a:lnTo>
                  <a:lnTo>
                    <a:pt x="248" y="69"/>
                  </a:lnTo>
                  <a:lnTo>
                    <a:pt x="253" y="69"/>
                  </a:lnTo>
                  <a:lnTo>
                    <a:pt x="258" y="69"/>
                  </a:lnTo>
                  <a:lnTo>
                    <a:pt x="264" y="69"/>
                  </a:lnTo>
                  <a:lnTo>
                    <a:pt x="269" y="69"/>
                  </a:lnTo>
                  <a:lnTo>
                    <a:pt x="276" y="69"/>
                  </a:lnTo>
                  <a:lnTo>
                    <a:pt x="282" y="69"/>
                  </a:lnTo>
                  <a:lnTo>
                    <a:pt x="287" y="69"/>
                  </a:lnTo>
                  <a:lnTo>
                    <a:pt x="294" y="69"/>
                  </a:lnTo>
                  <a:lnTo>
                    <a:pt x="299" y="69"/>
                  </a:lnTo>
                  <a:lnTo>
                    <a:pt x="299" y="62"/>
                  </a:lnTo>
                  <a:lnTo>
                    <a:pt x="304" y="62"/>
                  </a:lnTo>
                  <a:lnTo>
                    <a:pt x="310" y="62"/>
                  </a:lnTo>
                  <a:lnTo>
                    <a:pt x="316" y="62"/>
                  </a:lnTo>
                  <a:lnTo>
                    <a:pt x="321" y="62"/>
                  </a:lnTo>
                  <a:lnTo>
                    <a:pt x="321" y="57"/>
                  </a:lnTo>
                  <a:lnTo>
                    <a:pt x="328" y="57"/>
                  </a:lnTo>
                  <a:lnTo>
                    <a:pt x="328" y="52"/>
                  </a:lnTo>
                  <a:lnTo>
                    <a:pt x="334" y="52"/>
                  </a:lnTo>
                  <a:lnTo>
                    <a:pt x="338" y="52"/>
                  </a:lnTo>
                  <a:lnTo>
                    <a:pt x="338" y="46"/>
                  </a:lnTo>
                  <a:lnTo>
                    <a:pt x="344" y="40"/>
                  </a:lnTo>
                  <a:lnTo>
                    <a:pt x="351" y="35"/>
                  </a:lnTo>
                  <a:lnTo>
                    <a:pt x="356" y="29"/>
                  </a:lnTo>
                  <a:lnTo>
                    <a:pt x="362" y="23"/>
                  </a:lnTo>
                  <a:lnTo>
                    <a:pt x="368" y="18"/>
                  </a:lnTo>
                  <a:lnTo>
                    <a:pt x="375" y="12"/>
                  </a:lnTo>
                  <a:lnTo>
                    <a:pt x="380" y="12"/>
                  </a:lnTo>
                  <a:lnTo>
                    <a:pt x="380" y="5"/>
                  </a:lnTo>
                  <a:lnTo>
                    <a:pt x="380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1" name="Freeform 283"/>
            <p:cNvSpPr>
              <a:spLocks/>
            </p:cNvSpPr>
            <p:nvPr/>
          </p:nvSpPr>
          <p:spPr bwMode="auto">
            <a:xfrm>
              <a:off x="660" y="3687"/>
              <a:ext cx="96" cy="22"/>
            </a:xfrm>
            <a:custGeom>
              <a:avLst/>
              <a:gdLst/>
              <a:ahLst/>
              <a:cxnLst>
                <a:cxn ang="0">
                  <a:pos x="16" y="76"/>
                </a:cxn>
                <a:cxn ang="0">
                  <a:pos x="22" y="76"/>
                </a:cxn>
                <a:cxn ang="0">
                  <a:pos x="29" y="74"/>
                </a:cxn>
                <a:cxn ang="0">
                  <a:pos x="35" y="71"/>
                </a:cxn>
                <a:cxn ang="0">
                  <a:pos x="39" y="66"/>
                </a:cxn>
                <a:cxn ang="0">
                  <a:pos x="45" y="60"/>
                </a:cxn>
                <a:cxn ang="0">
                  <a:pos x="52" y="53"/>
                </a:cxn>
                <a:cxn ang="0">
                  <a:pos x="58" y="51"/>
                </a:cxn>
                <a:cxn ang="0">
                  <a:pos x="63" y="48"/>
                </a:cxn>
                <a:cxn ang="0">
                  <a:pos x="71" y="46"/>
                </a:cxn>
                <a:cxn ang="0">
                  <a:pos x="77" y="45"/>
                </a:cxn>
                <a:cxn ang="0">
                  <a:pos x="84" y="41"/>
                </a:cxn>
                <a:cxn ang="0">
                  <a:pos x="93" y="37"/>
                </a:cxn>
                <a:cxn ang="0">
                  <a:pos x="100" y="36"/>
                </a:cxn>
                <a:cxn ang="0">
                  <a:pos x="110" y="32"/>
                </a:cxn>
                <a:cxn ang="0">
                  <a:pos x="117" y="32"/>
                </a:cxn>
                <a:cxn ang="0">
                  <a:pos x="126" y="33"/>
                </a:cxn>
                <a:cxn ang="0">
                  <a:pos x="135" y="32"/>
                </a:cxn>
                <a:cxn ang="0">
                  <a:pos x="144" y="31"/>
                </a:cxn>
                <a:cxn ang="0">
                  <a:pos x="153" y="32"/>
                </a:cxn>
                <a:cxn ang="0">
                  <a:pos x="163" y="32"/>
                </a:cxn>
                <a:cxn ang="0">
                  <a:pos x="172" y="32"/>
                </a:cxn>
                <a:cxn ang="0">
                  <a:pos x="181" y="32"/>
                </a:cxn>
                <a:cxn ang="0">
                  <a:pos x="190" y="34"/>
                </a:cxn>
                <a:cxn ang="0">
                  <a:pos x="196" y="37"/>
                </a:cxn>
                <a:cxn ang="0">
                  <a:pos x="202" y="40"/>
                </a:cxn>
                <a:cxn ang="0">
                  <a:pos x="210" y="42"/>
                </a:cxn>
                <a:cxn ang="0">
                  <a:pos x="212" y="46"/>
                </a:cxn>
                <a:cxn ang="0">
                  <a:pos x="218" y="48"/>
                </a:cxn>
                <a:cxn ang="0">
                  <a:pos x="223" y="52"/>
                </a:cxn>
                <a:cxn ang="0">
                  <a:pos x="229" y="55"/>
                </a:cxn>
                <a:cxn ang="0">
                  <a:pos x="237" y="57"/>
                </a:cxn>
                <a:cxn ang="0">
                  <a:pos x="243" y="59"/>
                </a:cxn>
                <a:cxn ang="0">
                  <a:pos x="249" y="60"/>
                </a:cxn>
                <a:cxn ang="0">
                  <a:pos x="257" y="64"/>
                </a:cxn>
                <a:cxn ang="0">
                  <a:pos x="266" y="64"/>
                </a:cxn>
                <a:cxn ang="0">
                  <a:pos x="273" y="64"/>
                </a:cxn>
                <a:cxn ang="0">
                  <a:pos x="282" y="61"/>
                </a:cxn>
                <a:cxn ang="0">
                  <a:pos x="291" y="60"/>
                </a:cxn>
                <a:cxn ang="0">
                  <a:pos x="297" y="57"/>
                </a:cxn>
                <a:cxn ang="0">
                  <a:pos x="302" y="55"/>
                </a:cxn>
                <a:cxn ang="0">
                  <a:pos x="310" y="51"/>
                </a:cxn>
                <a:cxn ang="0">
                  <a:pos x="319" y="48"/>
                </a:cxn>
                <a:cxn ang="0">
                  <a:pos x="328" y="45"/>
                </a:cxn>
                <a:cxn ang="0">
                  <a:pos x="337" y="38"/>
                </a:cxn>
                <a:cxn ang="0">
                  <a:pos x="340" y="32"/>
                </a:cxn>
                <a:cxn ang="0">
                  <a:pos x="345" y="28"/>
                </a:cxn>
                <a:cxn ang="0">
                  <a:pos x="352" y="24"/>
                </a:cxn>
                <a:cxn ang="0">
                  <a:pos x="356" y="21"/>
                </a:cxn>
                <a:cxn ang="0">
                  <a:pos x="359" y="15"/>
                </a:cxn>
                <a:cxn ang="0">
                  <a:pos x="364" y="10"/>
                </a:cxn>
                <a:cxn ang="0">
                  <a:pos x="372" y="8"/>
                </a:cxn>
                <a:cxn ang="0">
                  <a:pos x="377" y="4"/>
                </a:cxn>
              </a:cxnLst>
              <a:rect l="0" t="0" r="r" b="b"/>
              <a:pathLst>
                <a:path w="382" h="86">
                  <a:moveTo>
                    <a:pt x="0" y="86"/>
                  </a:moveTo>
                  <a:lnTo>
                    <a:pt x="12" y="80"/>
                  </a:lnTo>
                  <a:lnTo>
                    <a:pt x="12" y="79"/>
                  </a:lnTo>
                  <a:lnTo>
                    <a:pt x="13" y="78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6" y="75"/>
                  </a:lnTo>
                  <a:lnTo>
                    <a:pt x="26" y="74"/>
                  </a:lnTo>
                  <a:lnTo>
                    <a:pt x="29" y="74"/>
                  </a:lnTo>
                  <a:lnTo>
                    <a:pt x="30" y="72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4" y="71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5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9" y="66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3" y="62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6" y="59"/>
                  </a:lnTo>
                  <a:lnTo>
                    <a:pt x="48" y="57"/>
                  </a:lnTo>
                  <a:lnTo>
                    <a:pt x="49" y="56"/>
                  </a:lnTo>
                  <a:lnTo>
                    <a:pt x="50" y="55"/>
                  </a:lnTo>
                  <a:lnTo>
                    <a:pt x="52" y="53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5" y="52"/>
                  </a:lnTo>
                  <a:lnTo>
                    <a:pt x="55" y="51"/>
                  </a:lnTo>
                  <a:lnTo>
                    <a:pt x="58" y="51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7" y="47"/>
                  </a:lnTo>
                  <a:lnTo>
                    <a:pt x="68" y="47"/>
                  </a:lnTo>
                  <a:lnTo>
                    <a:pt x="71" y="46"/>
                  </a:lnTo>
                  <a:lnTo>
                    <a:pt x="72" y="46"/>
                  </a:lnTo>
                  <a:lnTo>
                    <a:pt x="73" y="46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7" y="45"/>
                  </a:lnTo>
                  <a:lnTo>
                    <a:pt x="79" y="43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6" y="33"/>
                  </a:lnTo>
                  <a:lnTo>
                    <a:pt x="107" y="32"/>
                  </a:lnTo>
                  <a:lnTo>
                    <a:pt x="110" y="32"/>
                  </a:lnTo>
                  <a:lnTo>
                    <a:pt x="111" y="32"/>
                  </a:lnTo>
                  <a:lnTo>
                    <a:pt x="112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26" y="33"/>
                  </a:lnTo>
                  <a:lnTo>
                    <a:pt x="129" y="33"/>
                  </a:lnTo>
                  <a:lnTo>
                    <a:pt x="130" y="33"/>
                  </a:lnTo>
                  <a:lnTo>
                    <a:pt x="131" y="33"/>
                  </a:lnTo>
                  <a:lnTo>
                    <a:pt x="134" y="33"/>
                  </a:lnTo>
                  <a:lnTo>
                    <a:pt x="135" y="32"/>
                  </a:lnTo>
                  <a:lnTo>
                    <a:pt x="136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3" y="32"/>
                  </a:lnTo>
                  <a:lnTo>
                    <a:pt x="144" y="31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52" y="31"/>
                  </a:lnTo>
                  <a:lnTo>
                    <a:pt x="153" y="32"/>
                  </a:lnTo>
                  <a:lnTo>
                    <a:pt x="154" y="32"/>
                  </a:lnTo>
                  <a:lnTo>
                    <a:pt x="157" y="32"/>
                  </a:lnTo>
                  <a:lnTo>
                    <a:pt x="158" y="32"/>
                  </a:lnTo>
                  <a:lnTo>
                    <a:pt x="162" y="32"/>
                  </a:lnTo>
                  <a:lnTo>
                    <a:pt x="163" y="32"/>
                  </a:lnTo>
                  <a:lnTo>
                    <a:pt x="164" y="32"/>
                  </a:lnTo>
                  <a:lnTo>
                    <a:pt x="167" y="32"/>
                  </a:lnTo>
                  <a:lnTo>
                    <a:pt x="168" y="32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3" y="32"/>
                  </a:lnTo>
                  <a:lnTo>
                    <a:pt x="176" y="32"/>
                  </a:lnTo>
                  <a:lnTo>
                    <a:pt x="177" y="32"/>
                  </a:lnTo>
                  <a:lnTo>
                    <a:pt x="178" y="32"/>
                  </a:lnTo>
                  <a:lnTo>
                    <a:pt x="181" y="32"/>
                  </a:lnTo>
                  <a:lnTo>
                    <a:pt x="182" y="32"/>
                  </a:lnTo>
                  <a:lnTo>
                    <a:pt x="183" y="32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4"/>
                  </a:lnTo>
                  <a:lnTo>
                    <a:pt x="191" y="34"/>
                  </a:lnTo>
                  <a:lnTo>
                    <a:pt x="192" y="34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6" y="37"/>
                  </a:lnTo>
                  <a:lnTo>
                    <a:pt x="197" y="37"/>
                  </a:lnTo>
                  <a:lnTo>
                    <a:pt x="200" y="38"/>
                  </a:lnTo>
                  <a:lnTo>
                    <a:pt x="201" y="38"/>
                  </a:lnTo>
                  <a:lnTo>
                    <a:pt x="202" y="38"/>
                  </a:lnTo>
                  <a:lnTo>
                    <a:pt x="202" y="40"/>
                  </a:lnTo>
                  <a:lnTo>
                    <a:pt x="205" y="40"/>
                  </a:lnTo>
                  <a:lnTo>
                    <a:pt x="204" y="41"/>
                  </a:lnTo>
                  <a:lnTo>
                    <a:pt x="207" y="41"/>
                  </a:lnTo>
                  <a:lnTo>
                    <a:pt x="207" y="42"/>
                  </a:lnTo>
                  <a:lnTo>
                    <a:pt x="210" y="42"/>
                  </a:lnTo>
                  <a:lnTo>
                    <a:pt x="209" y="43"/>
                  </a:lnTo>
                  <a:lnTo>
                    <a:pt x="211" y="43"/>
                  </a:lnTo>
                  <a:lnTo>
                    <a:pt x="211" y="45"/>
                  </a:lnTo>
                  <a:lnTo>
                    <a:pt x="212" y="45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4" y="47"/>
                  </a:lnTo>
                  <a:lnTo>
                    <a:pt x="216" y="47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21" y="51"/>
                  </a:lnTo>
                  <a:lnTo>
                    <a:pt x="221" y="52"/>
                  </a:lnTo>
                  <a:lnTo>
                    <a:pt x="223" y="52"/>
                  </a:lnTo>
                  <a:lnTo>
                    <a:pt x="224" y="52"/>
                  </a:lnTo>
                  <a:lnTo>
                    <a:pt x="226" y="53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9" y="55"/>
                  </a:lnTo>
                  <a:lnTo>
                    <a:pt x="231" y="55"/>
                  </a:lnTo>
                  <a:lnTo>
                    <a:pt x="233" y="56"/>
                  </a:lnTo>
                  <a:lnTo>
                    <a:pt x="234" y="56"/>
                  </a:lnTo>
                  <a:lnTo>
                    <a:pt x="237" y="56"/>
                  </a:lnTo>
                  <a:lnTo>
                    <a:pt x="237" y="57"/>
                  </a:lnTo>
                  <a:lnTo>
                    <a:pt x="238" y="57"/>
                  </a:lnTo>
                  <a:lnTo>
                    <a:pt x="239" y="57"/>
                  </a:lnTo>
                  <a:lnTo>
                    <a:pt x="242" y="57"/>
                  </a:lnTo>
                  <a:lnTo>
                    <a:pt x="242" y="59"/>
                  </a:lnTo>
                  <a:lnTo>
                    <a:pt x="243" y="59"/>
                  </a:lnTo>
                  <a:lnTo>
                    <a:pt x="244" y="59"/>
                  </a:lnTo>
                  <a:lnTo>
                    <a:pt x="247" y="59"/>
                  </a:lnTo>
                  <a:lnTo>
                    <a:pt x="247" y="60"/>
                  </a:lnTo>
                  <a:lnTo>
                    <a:pt x="248" y="60"/>
                  </a:lnTo>
                  <a:lnTo>
                    <a:pt x="249" y="60"/>
                  </a:lnTo>
                  <a:lnTo>
                    <a:pt x="252" y="61"/>
                  </a:lnTo>
                  <a:lnTo>
                    <a:pt x="253" y="62"/>
                  </a:lnTo>
                  <a:lnTo>
                    <a:pt x="254" y="62"/>
                  </a:lnTo>
                  <a:lnTo>
                    <a:pt x="254" y="64"/>
                  </a:lnTo>
                  <a:lnTo>
                    <a:pt x="257" y="64"/>
                  </a:lnTo>
                  <a:lnTo>
                    <a:pt x="258" y="64"/>
                  </a:lnTo>
                  <a:lnTo>
                    <a:pt x="259" y="64"/>
                  </a:lnTo>
                  <a:lnTo>
                    <a:pt x="262" y="64"/>
                  </a:lnTo>
                  <a:lnTo>
                    <a:pt x="263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8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6" y="62"/>
                  </a:lnTo>
                  <a:lnTo>
                    <a:pt x="277" y="62"/>
                  </a:lnTo>
                  <a:lnTo>
                    <a:pt x="280" y="62"/>
                  </a:lnTo>
                  <a:lnTo>
                    <a:pt x="281" y="62"/>
                  </a:lnTo>
                  <a:lnTo>
                    <a:pt x="282" y="61"/>
                  </a:lnTo>
                  <a:lnTo>
                    <a:pt x="285" y="61"/>
                  </a:lnTo>
                  <a:lnTo>
                    <a:pt x="286" y="61"/>
                  </a:lnTo>
                  <a:lnTo>
                    <a:pt x="288" y="61"/>
                  </a:lnTo>
                  <a:lnTo>
                    <a:pt x="288" y="60"/>
                  </a:lnTo>
                  <a:lnTo>
                    <a:pt x="291" y="60"/>
                  </a:lnTo>
                  <a:lnTo>
                    <a:pt x="291" y="59"/>
                  </a:lnTo>
                  <a:lnTo>
                    <a:pt x="294" y="59"/>
                  </a:lnTo>
                  <a:lnTo>
                    <a:pt x="295" y="59"/>
                  </a:lnTo>
                  <a:lnTo>
                    <a:pt x="297" y="59"/>
                  </a:lnTo>
                  <a:lnTo>
                    <a:pt x="297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2" y="55"/>
                  </a:lnTo>
                  <a:lnTo>
                    <a:pt x="304" y="55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7" y="52"/>
                  </a:lnTo>
                  <a:lnTo>
                    <a:pt x="310" y="51"/>
                  </a:lnTo>
                  <a:lnTo>
                    <a:pt x="311" y="51"/>
                  </a:lnTo>
                  <a:lnTo>
                    <a:pt x="313" y="50"/>
                  </a:lnTo>
                  <a:lnTo>
                    <a:pt x="315" y="48"/>
                  </a:lnTo>
                  <a:lnTo>
                    <a:pt x="316" y="48"/>
                  </a:lnTo>
                  <a:lnTo>
                    <a:pt x="319" y="48"/>
                  </a:lnTo>
                  <a:lnTo>
                    <a:pt x="320" y="47"/>
                  </a:lnTo>
                  <a:lnTo>
                    <a:pt x="321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8" y="45"/>
                  </a:lnTo>
                  <a:lnTo>
                    <a:pt x="329" y="43"/>
                  </a:lnTo>
                  <a:lnTo>
                    <a:pt x="332" y="42"/>
                  </a:lnTo>
                  <a:lnTo>
                    <a:pt x="333" y="41"/>
                  </a:lnTo>
                  <a:lnTo>
                    <a:pt x="334" y="40"/>
                  </a:lnTo>
                  <a:lnTo>
                    <a:pt x="337" y="38"/>
                  </a:lnTo>
                  <a:lnTo>
                    <a:pt x="337" y="37"/>
                  </a:lnTo>
                  <a:lnTo>
                    <a:pt x="338" y="36"/>
                  </a:lnTo>
                  <a:lnTo>
                    <a:pt x="338" y="34"/>
                  </a:lnTo>
                  <a:lnTo>
                    <a:pt x="340" y="34"/>
                  </a:lnTo>
                  <a:lnTo>
                    <a:pt x="340" y="32"/>
                  </a:lnTo>
                  <a:lnTo>
                    <a:pt x="342" y="32"/>
                  </a:lnTo>
                  <a:lnTo>
                    <a:pt x="342" y="31"/>
                  </a:lnTo>
                  <a:lnTo>
                    <a:pt x="344" y="29"/>
                  </a:lnTo>
                  <a:lnTo>
                    <a:pt x="344" y="28"/>
                  </a:lnTo>
                  <a:lnTo>
                    <a:pt x="345" y="28"/>
                  </a:lnTo>
                  <a:lnTo>
                    <a:pt x="345" y="27"/>
                  </a:lnTo>
                  <a:lnTo>
                    <a:pt x="348" y="26"/>
                  </a:lnTo>
                  <a:lnTo>
                    <a:pt x="348" y="24"/>
                  </a:lnTo>
                  <a:lnTo>
                    <a:pt x="349" y="24"/>
                  </a:lnTo>
                  <a:lnTo>
                    <a:pt x="352" y="24"/>
                  </a:lnTo>
                  <a:lnTo>
                    <a:pt x="352" y="23"/>
                  </a:lnTo>
                  <a:lnTo>
                    <a:pt x="352" y="22"/>
                  </a:lnTo>
                  <a:lnTo>
                    <a:pt x="353" y="22"/>
                  </a:lnTo>
                  <a:lnTo>
                    <a:pt x="353" y="21"/>
                  </a:lnTo>
                  <a:lnTo>
                    <a:pt x="356" y="21"/>
                  </a:lnTo>
                  <a:lnTo>
                    <a:pt x="356" y="18"/>
                  </a:lnTo>
                  <a:lnTo>
                    <a:pt x="357" y="18"/>
                  </a:lnTo>
                  <a:lnTo>
                    <a:pt x="357" y="17"/>
                  </a:lnTo>
                  <a:lnTo>
                    <a:pt x="359" y="17"/>
                  </a:lnTo>
                  <a:lnTo>
                    <a:pt x="359" y="15"/>
                  </a:lnTo>
                  <a:lnTo>
                    <a:pt x="361" y="14"/>
                  </a:lnTo>
                  <a:lnTo>
                    <a:pt x="361" y="13"/>
                  </a:lnTo>
                  <a:lnTo>
                    <a:pt x="362" y="13"/>
                  </a:lnTo>
                  <a:lnTo>
                    <a:pt x="363" y="12"/>
                  </a:lnTo>
                  <a:lnTo>
                    <a:pt x="364" y="10"/>
                  </a:lnTo>
                  <a:lnTo>
                    <a:pt x="366" y="10"/>
                  </a:lnTo>
                  <a:lnTo>
                    <a:pt x="366" y="9"/>
                  </a:lnTo>
                  <a:lnTo>
                    <a:pt x="368" y="9"/>
                  </a:lnTo>
                  <a:lnTo>
                    <a:pt x="370" y="8"/>
                  </a:lnTo>
                  <a:lnTo>
                    <a:pt x="372" y="8"/>
                  </a:lnTo>
                  <a:lnTo>
                    <a:pt x="372" y="7"/>
                  </a:lnTo>
                  <a:lnTo>
                    <a:pt x="373" y="7"/>
                  </a:lnTo>
                  <a:lnTo>
                    <a:pt x="375" y="7"/>
                  </a:lnTo>
                  <a:lnTo>
                    <a:pt x="375" y="5"/>
                  </a:lnTo>
                  <a:lnTo>
                    <a:pt x="377" y="4"/>
                  </a:lnTo>
                  <a:lnTo>
                    <a:pt x="378" y="4"/>
                  </a:lnTo>
                  <a:lnTo>
                    <a:pt x="382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2" name="Freeform 284"/>
            <p:cNvSpPr>
              <a:spLocks/>
            </p:cNvSpPr>
            <p:nvPr/>
          </p:nvSpPr>
          <p:spPr bwMode="auto">
            <a:xfrm>
              <a:off x="861" y="1990"/>
              <a:ext cx="2831" cy="1755"/>
            </a:xfrm>
            <a:custGeom>
              <a:avLst/>
              <a:gdLst/>
              <a:ahLst/>
              <a:cxnLst>
                <a:cxn ang="0">
                  <a:pos x="0" y="3237"/>
                </a:cxn>
                <a:cxn ang="0">
                  <a:pos x="503" y="2970"/>
                </a:cxn>
                <a:cxn ang="0">
                  <a:pos x="858" y="2768"/>
                </a:cxn>
                <a:cxn ang="0">
                  <a:pos x="1356" y="2488"/>
                </a:cxn>
                <a:cxn ang="0">
                  <a:pos x="1706" y="2277"/>
                </a:cxn>
                <a:cxn ang="0">
                  <a:pos x="2193" y="1989"/>
                </a:cxn>
                <a:cxn ang="0">
                  <a:pos x="2612" y="1759"/>
                </a:cxn>
                <a:cxn ang="0">
                  <a:pos x="2997" y="1541"/>
                </a:cxn>
                <a:cxn ang="0">
                  <a:pos x="3393" y="1302"/>
                </a:cxn>
                <a:cxn ang="0">
                  <a:pos x="3747" y="1104"/>
                </a:cxn>
                <a:cxn ang="0">
                  <a:pos x="4019" y="953"/>
                </a:cxn>
                <a:cxn ang="0">
                  <a:pos x="4245" y="837"/>
                </a:cxn>
                <a:cxn ang="0">
                  <a:pos x="4522" y="691"/>
                </a:cxn>
                <a:cxn ang="0">
                  <a:pos x="4875" y="512"/>
                </a:cxn>
                <a:cxn ang="0">
                  <a:pos x="5257" y="342"/>
                </a:cxn>
                <a:cxn ang="0">
                  <a:pos x="5501" y="245"/>
                </a:cxn>
                <a:cxn ang="0">
                  <a:pos x="5723" y="162"/>
                </a:cxn>
                <a:cxn ang="0">
                  <a:pos x="5992" y="80"/>
                </a:cxn>
                <a:cxn ang="0">
                  <a:pos x="6210" y="32"/>
                </a:cxn>
                <a:cxn ang="0">
                  <a:pos x="6444" y="0"/>
                </a:cxn>
                <a:cxn ang="0">
                  <a:pos x="6662" y="1"/>
                </a:cxn>
                <a:cxn ang="0">
                  <a:pos x="6886" y="43"/>
                </a:cxn>
                <a:cxn ang="0">
                  <a:pos x="7084" y="115"/>
                </a:cxn>
                <a:cxn ang="0">
                  <a:pos x="7292" y="261"/>
                </a:cxn>
                <a:cxn ang="0">
                  <a:pos x="7384" y="381"/>
                </a:cxn>
                <a:cxn ang="0">
                  <a:pos x="7473" y="500"/>
                </a:cxn>
                <a:cxn ang="0">
                  <a:pos x="7616" y="704"/>
                </a:cxn>
                <a:cxn ang="0">
                  <a:pos x="7685" y="886"/>
                </a:cxn>
                <a:cxn ang="0">
                  <a:pos x="7823" y="1138"/>
                </a:cxn>
                <a:cxn ang="0">
                  <a:pos x="7894" y="1327"/>
                </a:cxn>
                <a:cxn ang="0">
                  <a:pos x="8070" y="1840"/>
                </a:cxn>
                <a:cxn ang="0">
                  <a:pos x="8293" y="2767"/>
                </a:cxn>
                <a:cxn ang="0">
                  <a:pos x="8321" y="2915"/>
                </a:cxn>
                <a:cxn ang="0">
                  <a:pos x="8565" y="4364"/>
                </a:cxn>
                <a:cxn ang="0">
                  <a:pos x="8599" y="4574"/>
                </a:cxn>
                <a:cxn ang="0">
                  <a:pos x="8635" y="4940"/>
                </a:cxn>
                <a:cxn ang="0">
                  <a:pos x="8672" y="5192"/>
                </a:cxn>
                <a:cxn ang="0">
                  <a:pos x="8708" y="5460"/>
                </a:cxn>
                <a:cxn ang="0">
                  <a:pos x="8748" y="5892"/>
                </a:cxn>
                <a:cxn ang="0">
                  <a:pos x="8787" y="6366"/>
                </a:cxn>
                <a:cxn ang="0">
                  <a:pos x="8828" y="6765"/>
                </a:cxn>
                <a:cxn ang="0">
                  <a:pos x="8871" y="7018"/>
                </a:cxn>
                <a:cxn ang="0">
                  <a:pos x="8959" y="7018"/>
                </a:cxn>
                <a:cxn ang="0">
                  <a:pos x="9056" y="7018"/>
                </a:cxn>
                <a:cxn ang="0">
                  <a:pos x="9160" y="7018"/>
                </a:cxn>
                <a:cxn ang="0">
                  <a:pos x="9274" y="7018"/>
                </a:cxn>
                <a:cxn ang="0">
                  <a:pos x="9508" y="7018"/>
                </a:cxn>
                <a:cxn ang="0">
                  <a:pos x="9726" y="7018"/>
                </a:cxn>
                <a:cxn ang="0">
                  <a:pos x="9950" y="7018"/>
                </a:cxn>
                <a:cxn ang="0">
                  <a:pos x="10148" y="7018"/>
                </a:cxn>
                <a:cxn ang="0">
                  <a:pos x="10356" y="7018"/>
                </a:cxn>
                <a:cxn ang="0">
                  <a:pos x="10537" y="7018"/>
                </a:cxn>
                <a:cxn ang="0">
                  <a:pos x="10749" y="7018"/>
                </a:cxn>
                <a:cxn ang="0">
                  <a:pos x="10958" y="7018"/>
                </a:cxn>
                <a:cxn ang="0">
                  <a:pos x="11155" y="7018"/>
                </a:cxn>
                <a:cxn ang="0">
                  <a:pos x="11326" y="7018"/>
                </a:cxn>
              </a:cxnLst>
              <a:rect l="0" t="0" r="r" b="b"/>
              <a:pathLst>
                <a:path w="11326" h="7018">
                  <a:moveTo>
                    <a:pt x="0" y="3237"/>
                  </a:moveTo>
                  <a:lnTo>
                    <a:pt x="503" y="2970"/>
                  </a:lnTo>
                  <a:lnTo>
                    <a:pt x="858" y="2768"/>
                  </a:lnTo>
                  <a:lnTo>
                    <a:pt x="1356" y="2488"/>
                  </a:lnTo>
                  <a:lnTo>
                    <a:pt x="1706" y="2277"/>
                  </a:lnTo>
                  <a:lnTo>
                    <a:pt x="2193" y="1989"/>
                  </a:lnTo>
                  <a:lnTo>
                    <a:pt x="2612" y="1759"/>
                  </a:lnTo>
                  <a:lnTo>
                    <a:pt x="2997" y="1541"/>
                  </a:lnTo>
                  <a:lnTo>
                    <a:pt x="3393" y="1302"/>
                  </a:lnTo>
                  <a:lnTo>
                    <a:pt x="3747" y="1104"/>
                  </a:lnTo>
                  <a:lnTo>
                    <a:pt x="4019" y="953"/>
                  </a:lnTo>
                  <a:lnTo>
                    <a:pt x="4245" y="837"/>
                  </a:lnTo>
                  <a:lnTo>
                    <a:pt x="4522" y="691"/>
                  </a:lnTo>
                  <a:lnTo>
                    <a:pt x="4875" y="512"/>
                  </a:lnTo>
                  <a:lnTo>
                    <a:pt x="5257" y="342"/>
                  </a:lnTo>
                  <a:lnTo>
                    <a:pt x="5501" y="245"/>
                  </a:lnTo>
                  <a:lnTo>
                    <a:pt x="5723" y="162"/>
                  </a:lnTo>
                  <a:lnTo>
                    <a:pt x="5992" y="80"/>
                  </a:lnTo>
                  <a:lnTo>
                    <a:pt x="6210" y="32"/>
                  </a:lnTo>
                  <a:lnTo>
                    <a:pt x="6444" y="0"/>
                  </a:lnTo>
                  <a:lnTo>
                    <a:pt x="6662" y="1"/>
                  </a:lnTo>
                  <a:lnTo>
                    <a:pt x="6886" y="43"/>
                  </a:lnTo>
                  <a:lnTo>
                    <a:pt x="7084" y="115"/>
                  </a:lnTo>
                  <a:lnTo>
                    <a:pt x="7292" y="261"/>
                  </a:lnTo>
                  <a:lnTo>
                    <a:pt x="7384" y="381"/>
                  </a:lnTo>
                  <a:lnTo>
                    <a:pt x="7473" y="500"/>
                  </a:lnTo>
                  <a:lnTo>
                    <a:pt x="7616" y="704"/>
                  </a:lnTo>
                  <a:lnTo>
                    <a:pt x="7685" y="886"/>
                  </a:lnTo>
                  <a:lnTo>
                    <a:pt x="7823" y="1138"/>
                  </a:lnTo>
                  <a:lnTo>
                    <a:pt x="7894" y="1327"/>
                  </a:lnTo>
                  <a:lnTo>
                    <a:pt x="8070" y="1840"/>
                  </a:lnTo>
                  <a:lnTo>
                    <a:pt x="8293" y="2767"/>
                  </a:lnTo>
                  <a:lnTo>
                    <a:pt x="8321" y="2915"/>
                  </a:lnTo>
                  <a:lnTo>
                    <a:pt x="8565" y="4364"/>
                  </a:lnTo>
                  <a:lnTo>
                    <a:pt x="8599" y="4574"/>
                  </a:lnTo>
                  <a:lnTo>
                    <a:pt x="8635" y="4940"/>
                  </a:lnTo>
                  <a:lnTo>
                    <a:pt x="8672" y="5192"/>
                  </a:lnTo>
                  <a:lnTo>
                    <a:pt x="8708" y="5460"/>
                  </a:lnTo>
                  <a:lnTo>
                    <a:pt x="8748" y="5892"/>
                  </a:lnTo>
                  <a:lnTo>
                    <a:pt x="8787" y="6366"/>
                  </a:lnTo>
                  <a:lnTo>
                    <a:pt x="8828" y="6765"/>
                  </a:lnTo>
                  <a:lnTo>
                    <a:pt x="8871" y="7018"/>
                  </a:lnTo>
                  <a:lnTo>
                    <a:pt x="8959" y="7018"/>
                  </a:lnTo>
                  <a:lnTo>
                    <a:pt x="9056" y="7018"/>
                  </a:lnTo>
                  <a:lnTo>
                    <a:pt x="9160" y="7018"/>
                  </a:lnTo>
                  <a:lnTo>
                    <a:pt x="9274" y="7018"/>
                  </a:lnTo>
                  <a:lnTo>
                    <a:pt x="9508" y="7018"/>
                  </a:lnTo>
                  <a:lnTo>
                    <a:pt x="9726" y="7018"/>
                  </a:lnTo>
                  <a:lnTo>
                    <a:pt x="9950" y="7018"/>
                  </a:lnTo>
                  <a:lnTo>
                    <a:pt x="10148" y="7018"/>
                  </a:lnTo>
                  <a:lnTo>
                    <a:pt x="10356" y="7018"/>
                  </a:lnTo>
                  <a:lnTo>
                    <a:pt x="10537" y="7018"/>
                  </a:lnTo>
                  <a:lnTo>
                    <a:pt x="10749" y="7018"/>
                  </a:lnTo>
                  <a:lnTo>
                    <a:pt x="10958" y="7018"/>
                  </a:lnTo>
                  <a:lnTo>
                    <a:pt x="11155" y="7018"/>
                  </a:lnTo>
                  <a:lnTo>
                    <a:pt x="11326" y="7018"/>
                  </a:lnTo>
                </a:path>
              </a:pathLst>
            </a:custGeom>
            <a:noFill/>
            <a:ln w="10">
              <a:solidFill>
                <a:srgbClr val="FF99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3" name="Rectangle 285"/>
            <p:cNvSpPr>
              <a:spLocks noChangeArrowheads="1"/>
            </p:cNvSpPr>
            <p:nvPr/>
          </p:nvSpPr>
          <p:spPr bwMode="auto">
            <a:xfrm>
              <a:off x="845" y="2784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4" name="Rectangle 286"/>
            <p:cNvSpPr>
              <a:spLocks noChangeArrowheads="1"/>
            </p:cNvSpPr>
            <p:nvPr/>
          </p:nvSpPr>
          <p:spPr bwMode="auto">
            <a:xfrm>
              <a:off x="971" y="2717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5" name="Rectangle 287"/>
            <p:cNvSpPr>
              <a:spLocks noChangeArrowheads="1"/>
            </p:cNvSpPr>
            <p:nvPr/>
          </p:nvSpPr>
          <p:spPr bwMode="auto">
            <a:xfrm>
              <a:off x="1059" y="2667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6" name="Rectangle 288"/>
            <p:cNvSpPr>
              <a:spLocks noChangeArrowheads="1"/>
            </p:cNvSpPr>
            <p:nvPr/>
          </p:nvSpPr>
          <p:spPr bwMode="auto">
            <a:xfrm>
              <a:off x="1184" y="2597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7" name="Rectangle 289"/>
            <p:cNvSpPr>
              <a:spLocks noChangeArrowheads="1"/>
            </p:cNvSpPr>
            <p:nvPr/>
          </p:nvSpPr>
          <p:spPr bwMode="auto">
            <a:xfrm>
              <a:off x="1271" y="2544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8" name="Rectangle 290"/>
            <p:cNvSpPr>
              <a:spLocks noChangeArrowheads="1"/>
            </p:cNvSpPr>
            <p:nvPr/>
          </p:nvSpPr>
          <p:spPr bwMode="auto">
            <a:xfrm>
              <a:off x="1393" y="2472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9" name="Rectangle 291"/>
            <p:cNvSpPr>
              <a:spLocks noChangeArrowheads="1"/>
            </p:cNvSpPr>
            <p:nvPr/>
          </p:nvSpPr>
          <p:spPr bwMode="auto">
            <a:xfrm>
              <a:off x="1498" y="2414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0" name="Rectangle 292"/>
            <p:cNvSpPr>
              <a:spLocks noChangeArrowheads="1"/>
            </p:cNvSpPr>
            <p:nvPr/>
          </p:nvSpPr>
          <p:spPr bwMode="auto">
            <a:xfrm>
              <a:off x="1594" y="2360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1" name="Rectangle 293"/>
            <p:cNvSpPr>
              <a:spLocks noChangeArrowheads="1"/>
            </p:cNvSpPr>
            <p:nvPr/>
          </p:nvSpPr>
          <p:spPr bwMode="auto">
            <a:xfrm>
              <a:off x="1693" y="2300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2" name="Rectangle 294"/>
            <p:cNvSpPr>
              <a:spLocks noChangeArrowheads="1"/>
            </p:cNvSpPr>
            <p:nvPr/>
          </p:nvSpPr>
          <p:spPr bwMode="auto">
            <a:xfrm>
              <a:off x="1782" y="2251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3" name="Rectangle 295"/>
            <p:cNvSpPr>
              <a:spLocks noChangeArrowheads="1"/>
            </p:cNvSpPr>
            <p:nvPr/>
          </p:nvSpPr>
          <p:spPr bwMode="auto">
            <a:xfrm>
              <a:off x="1849" y="2213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5" name="Rectangle 297"/>
            <p:cNvSpPr>
              <a:spLocks noChangeArrowheads="1"/>
            </p:cNvSpPr>
            <p:nvPr/>
          </p:nvSpPr>
          <p:spPr bwMode="auto">
            <a:xfrm>
              <a:off x="1975" y="2147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6" name="Rectangle 298"/>
            <p:cNvSpPr>
              <a:spLocks noChangeArrowheads="1"/>
            </p:cNvSpPr>
            <p:nvPr/>
          </p:nvSpPr>
          <p:spPr bwMode="auto">
            <a:xfrm>
              <a:off x="2063" y="2103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7" name="Rectangle 299"/>
            <p:cNvSpPr>
              <a:spLocks noChangeArrowheads="1"/>
            </p:cNvSpPr>
            <p:nvPr/>
          </p:nvSpPr>
          <p:spPr bwMode="auto">
            <a:xfrm>
              <a:off x="2159" y="2060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8" name="Rectangle 300"/>
            <p:cNvSpPr>
              <a:spLocks noChangeArrowheads="1"/>
            </p:cNvSpPr>
            <p:nvPr/>
          </p:nvSpPr>
          <p:spPr bwMode="auto">
            <a:xfrm>
              <a:off x="2220" y="2036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49" name="Rectangle 301"/>
            <p:cNvSpPr>
              <a:spLocks noChangeArrowheads="1"/>
            </p:cNvSpPr>
            <p:nvPr/>
          </p:nvSpPr>
          <p:spPr bwMode="auto">
            <a:xfrm>
              <a:off x="2275" y="2015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0" name="Rectangle 302"/>
            <p:cNvSpPr>
              <a:spLocks noChangeArrowheads="1"/>
            </p:cNvSpPr>
            <p:nvPr/>
          </p:nvSpPr>
          <p:spPr bwMode="auto">
            <a:xfrm>
              <a:off x="2343" y="1995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1" name="Rectangle 303"/>
            <p:cNvSpPr>
              <a:spLocks noChangeArrowheads="1"/>
            </p:cNvSpPr>
            <p:nvPr/>
          </p:nvSpPr>
          <p:spPr bwMode="auto">
            <a:xfrm>
              <a:off x="2397" y="1983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2" name="Rectangle 304"/>
            <p:cNvSpPr>
              <a:spLocks noChangeArrowheads="1"/>
            </p:cNvSpPr>
            <p:nvPr/>
          </p:nvSpPr>
          <p:spPr bwMode="auto">
            <a:xfrm>
              <a:off x="2456" y="1975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3" name="Rectangle 305"/>
            <p:cNvSpPr>
              <a:spLocks noChangeArrowheads="1"/>
            </p:cNvSpPr>
            <p:nvPr/>
          </p:nvSpPr>
          <p:spPr bwMode="auto">
            <a:xfrm>
              <a:off x="2510" y="1975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4" name="Rectangle 306"/>
            <p:cNvSpPr>
              <a:spLocks noChangeArrowheads="1"/>
            </p:cNvSpPr>
            <p:nvPr/>
          </p:nvSpPr>
          <p:spPr bwMode="auto">
            <a:xfrm>
              <a:off x="2566" y="1985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5" name="Rectangle 307"/>
            <p:cNvSpPr>
              <a:spLocks noChangeArrowheads="1"/>
            </p:cNvSpPr>
            <p:nvPr/>
          </p:nvSpPr>
          <p:spPr bwMode="auto">
            <a:xfrm>
              <a:off x="2616" y="2003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6" name="Rectangle 308"/>
            <p:cNvSpPr>
              <a:spLocks noChangeArrowheads="1"/>
            </p:cNvSpPr>
            <p:nvPr/>
          </p:nvSpPr>
          <p:spPr bwMode="auto">
            <a:xfrm>
              <a:off x="2668" y="2040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7" name="Rectangle 309"/>
            <p:cNvSpPr>
              <a:spLocks noChangeArrowheads="1"/>
            </p:cNvSpPr>
            <p:nvPr/>
          </p:nvSpPr>
          <p:spPr bwMode="auto">
            <a:xfrm>
              <a:off x="2691" y="2070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8" name="Rectangle 310"/>
            <p:cNvSpPr>
              <a:spLocks noChangeArrowheads="1"/>
            </p:cNvSpPr>
            <p:nvPr/>
          </p:nvSpPr>
          <p:spPr bwMode="auto">
            <a:xfrm>
              <a:off x="2713" y="2100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59" name="Rectangle 311"/>
            <p:cNvSpPr>
              <a:spLocks noChangeArrowheads="1"/>
            </p:cNvSpPr>
            <p:nvPr/>
          </p:nvSpPr>
          <p:spPr bwMode="auto">
            <a:xfrm>
              <a:off x="2749" y="2151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0" name="Rectangle 312"/>
            <p:cNvSpPr>
              <a:spLocks noChangeArrowheads="1"/>
            </p:cNvSpPr>
            <p:nvPr/>
          </p:nvSpPr>
          <p:spPr bwMode="auto">
            <a:xfrm>
              <a:off x="2766" y="2196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1" name="Rectangle 313"/>
            <p:cNvSpPr>
              <a:spLocks noChangeArrowheads="1"/>
            </p:cNvSpPr>
            <p:nvPr/>
          </p:nvSpPr>
          <p:spPr bwMode="auto">
            <a:xfrm>
              <a:off x="2800" y="225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" name="Rectangle 314"/>
            <p:cNvSpPr>
              <a:spLocks noChangeArrowheads="1"/>
            </p:cNvSpPr>
            <p:nvPr/>
          </p:nvSpPr>
          <p:spPr bwMode="auto">
            <a:xfrm>
              <a:off x="2818" y="2306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" name="Rectangle 315"/>
            <p:cNvSpPr>
              <a:spLocks noChangeArrowheads="1"/>
            </p:cNvSpPr>
            <p:nvPr/>
          </p:nvSpPr>
          <p:spPr bwMode="auto">
            <a:xfrm>
              <a:off x="2862" y="2435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" name="Rectangle 316"/>
            <p:cNvSpPr>
              <a:spLocks noChangeArrowheads="1"/>
            </p:cNvSpPr>
            <p:nvPr/>
          </p:nvSpPr>
          <p:spPr bwMode="auto">
            <a:xfrm>
              <a:off x="2918" y="2666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" name="Rectangle 317"/>
            <p:cNvSpPr>
              <a:spLocks noChangeArrowheads="1"/>
            </p:cNvSpPr>
            <p:nvPr/>
          </p:nvSpPr>
          <p:spPr bwMode="auto">
            <a:xfrm>
              <a:off x="2925" y="2704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6" name="Rectangle 318"/>
            <p:cNvSpPr>
              <a:spLocks noChangeArrowheads="1"/>
            </p:cNvSpPr>
            <p:nvPr/>
          </p:nvSpPr>
          <p:spPr bwMode="auto">
            <a:xfrm>
              <a:off x="2986" y="3066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7" name="Rectangle 319"/>
            <p:cNvSpPr>
              <a:spLocks noChangeArrowheads="1"/>
            </p:cNvSpPr>
            <p:nvPr/>
          </p:nvSpPr>
          <p:spPr bwMode="auto">
            <a:xfrm>
              <a:off x="2995" y="3118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8" name="Rectangle 320"/>
            <p:cNvSpPr>
              <a:spLocks noChangeArrowheads="1"/>
            </p:cNvSpPr>
            <p:nvPr/>
          </p:nvSpPr>
          <p:spPr bwMode="auto">
            <a:xfrm>
              <a:off x="3003" y="3210"/>
              <a:ext cx="32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9" name="Rectangle 321"/>
            <p:cNvSpPr>
              <a:spLocks noChangeArrowheads="1"/>
            </p:cNvSpPr>
            <p:nvPr/>
          </p:nvSpPr>
          <p:spPr bwMode="auto">
            <a:xfrm>
              <a:off x="3013" y="3273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0" name="Rectangle 322"/>
            <p:cNvSpPr>
              <a:spLocks noChangeArrowheads="1"/>
            </p:cNvSpPr>
            <p:nvPr/>
          </p:nvSpPr>
          <p:spPr bwMode="auto">
            <a:xfrm>
              <a:off x="3022" y="3340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1" name="Rectangle 323"/>
            <p:cNvSpPr>
              <a:spLocks noChangeArrowheads="1"/>
            </p:cNvSpPr>
            <p:nvPr/>
          </p:nvSpPr>
          <p:spPr bwMode="auto">
            <a:xfrm>
              <a:off x="3032" y="3448"/>
              <a:ext cx="31" cy="3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2" name="Rectangle 324"/>
            <p:cNvSpPr>
              <a:spLocks noChangeArrowheads="1"/>
            </p:cNvSpPr>
            <p:nvPr/>
          </p:nvSpPr>
          <p:spPr bwMode="auto">
            <a:xfrm>
              <a:off x="3041" y="3566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3" name="Rectangle 325"/>
            <p:cNvSpPr>
              <a:spLocks noChangeArrowheads="1"/>
            </p:cNvSpPr>
            <p:nvPr/>
          </p:nvSpPr>
          <p:spPr bwMode="auto">
            <a:xfrm>
              <a:off x="3052" y="3666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4" name="Rectangle 326"/>
            <p:cNvSpPr>
              <a:spLocks noChangeArrowheads="1"/>
            </p:cNvSpPr>
            <p:nvPr/>
          </p:nvSpPr>
          <p:spPr bwMode="auto">
            <a:xfrm>
              <a:off x="3062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5" name="Rectangle 327"/>
            <p:cNvSpPr>
              <a:spLocks noChangeArrowheads="1"/>
            </p:cNvSpPr>
            <p:nvPr/>
          </p:nvSpPr>
          <p:spPr bwMode="auto">
            <a:xfrm>
              <a:off x="3085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6" name="Rectangle 328"/>
            <p:cNvSpPr>
              <a:spLocks noChangeArrowheads="1"/>
            </p:cNvSpPr>
            <p:nvPr/>
          </p:nvSpPr>
          <p:spPr bwMode="auto">
            <a:xfrm>
              <a:off x="3109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7" name="Rectangle 329"/>
            <p:cNvSpPr>
              <a:spLocks noChangeArrowheads="1"/>
            </p:cNvSpPr>
            <p:nvPr/>
          </p:nvSpPr>
          <p:spPr bwMode="auto">
            <a:xfrm>
              <a:off x="3135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8" name="Rectangle 330"/>
            <p:cNvSpPr>
              <a:spLocks noChangeArrowheads="1"/>
            </p:cNvSpPr>
            <p:nvPr/>
          </p:nvSpPr>
          <p:spPr bwMode="auto">
            <a:xfrm>
              <a:off x="3163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79" name="Rectangle 331"/>
            <p:cNvSpPr>
              <a:spLocks noChangeArrowheads="1"/>
            </p:cNvSpPr>
            <p:nvPr/>
          </p:nvSpPr>
          <p:spPr bwMode="auto">
            <a:xfrm>
              <a:off x="3222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0" name="Rectangle 332"/>
            <p:cNvSpPr>
              <a:spLocks noChangeArrowheads="1"/>
            </p:cNvSpPr>
            <p:nvPr/>
          </p:nvSpPr>
          <p:spPr bwMode="auto">
            <a:xfrm>
              <a:off x="3276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1" name="Rectangle 333"/>
            <p:cNvSpPr>
              <a:spLocks noChangeArrowheads="1"/>
            </p:cNvSpPr>
            <p:nvPr/>
          </p:nvSpPr>
          <p:spPr bwMode="auto">
            <a:xfrm>
              <a:off x="3332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2" name="Rectangle 334"/>
            <p:cNvSpPr>
              <a:spLocks noChangeArrowheads="1"/>
            </p:cNvSpPr>
            <p:nvPr/>
          </p:nvSpPr>
          <p:spPr bwMode="auto">
            <a:xfrm>
              <a:off x="3382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3" name="Rectangle 335"/>
            <p:cNvSpPr>
              <a:spLocks noChangeArrowheads="1"/>
            </p:cNvSpPr>
            <p:nvPr/>
          </p:nvSpPr>
          <p:spPr bwMode="auto">
            <a:xfrm>
              <a:off x="3434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4" name="Rectangle 336"/>
            <p:cNvSpPr>
              <a:spLocks noChangeArrowheads="1"/>
            </p:cNvSpPr>
            <p:nvPr/>
          </p:nvSpPr>
          <p:spPr bwMode="auto">
            <a:xfrm>
              <a:off x="3479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5" name="Rectangle 337"/>
            <p:cNvSpPr>
              <a:spLocks noChangeArrowheads="1"/>
            </p:cNvSpPr>
            <p:nvPr/>
          </p:nvSpPr>
          <p:spPr bwMode="auto">
            <a:xfrm>
              <a:off x="3532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6" name="Rectangle 338"/>
            <p:cNvSpPr>
              <a:spLocks noChangeArrowheads="1"/>
            </p:cNvSpPr>
            <p:nvPr/>
          </p:nvSpPr>
          <p:spPr bwMode="auto">
            <a:xfrm>
              <a:off x="3584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7" name="Rectangle 339"/>
            <p:cNvSpPr>
              <a:spLocks noChangeArrowheads="1"/>
            </p:cNvSpPr>
            <p:nvPr/>
          </p:nvSpPr>
          <p:spPr bwMode="auto">
            <a:xfrm>
              <a:off x="3634" y="3729"/>
              <a:ext cx="31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88" name="Rectangle 340"/>
            <p:cNvSpPr>
              <a:spLocks noChangeArrowheads="1"/>
            </p:cNvSpPr>
            <p:nvPr/>
          </p:nvSpPr>
          <p:spPr bwMode="auto">
            <a:xfrm>
              <a:off x="3676" y="3729"/>
              <a:ext cx="32" cy="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99" name="Freeform 351"/>
            <p:cNvSpPr>
              <a:spLocks/>
            </p:cNvSpPr>
            <p:nvPr/>
          </p:nvSpPr>
          <p:spPr bwMode="auto">
            <a:xfrm>
              <a:off x="2552" y="3716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25"/>
                </a:cxn>
                <a:cxn ang="0">
                  <a:pos x="1" y="38"/>
                </a:cxn>
                <a:cxn ang="0">
                  <a:pos x="1" y="51"/>
                </a:cxn>
                <a:cxn ang="0">
                  <a:pos x="1" y="63"/>
                </a:cxn>
                <a:cxn ang="0">
                  <a:pos x="1" y="76"/>
                </a:cxn>
                <a:cxn ang="0">
                  <a:pos x="1" y="89"/>
                </a:cxn>
                <a:cxn ang="0">
                  <a:pos x="1" y="101"/>
                </a:cxn>
                <a:cxn ang="0">
                  <a:pos x="2" y="115"/>
                </a:cxn>
              </a:cxnLst>
              <a:rect l="0" t="0" r="r" b="b"/>
              <a:pathLst>
                <a:path w="2" h="115">
                  <a:moveTo>
                    <a:pt x="0" y="0"/>
                  </a:moveTo>
                  <a:lnTo>
                    <a:pt x="0" y="13"/>
                  </a:lnTo>
                  <a:lnTo>
                    <a:pt x="1" y="25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1" y="63"/>
                  </a:lnTo>
                  <a:lnTo>
                    <a:pt x="1" y="76"/>
                  </a:lnTo>
                  <a:lnTo>
                    <a:pt x="1" y="89"/>
                  </a:lnTo>
                  <a:lnTo>
                    <a:pt x="1" y="101"/>
                  </a:lnTo>
                  <a:lnTo>
                    <a:pt x="2" y="115"/>
                  </a:lnTo>
                </a:path>
              </a:pathLst>
            </a:custGeom>
            <a:noFill/>
            <a:ln w="1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38" name="Rectangle 390"/>
            <p:cNvSpPr>
              <a:spLocks noChangeArrowheads="1"/>
            </p:cNvSpPr>
            <p:nvPr/>
          </p:nvSpPr>
          <p:spPr bwMode="auto">
            <a:xfrm>
              <a:off x="3054" y="3707"/>
              <a:ext cx="46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39" name="Freeform 391"/>
            <p:cNvSpPr>
              <a:spLocks/>
            </p:cNvSpPr>
            <p:nvPr/>
          </p:nvSpPr>
          <p:spPr bwMode="auto">
            <a:xfrm>
              <a:off x="3020" y="3718"/>
              <a:ext cx="112" cy="6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8" y="22"/>
                </a:cxn>
                <a:cxn ang="0">
                  <a:pos x="36" y="19"/>
                </a:cxn>
                <a:cxn ang="0">
                  <a:pos x="45" y="19"/>
                </a:cxn>
                <a:cxn ang="0">
                  <a:pos x="55" y="18"/>
                </a:cxn>
                <a:cxn ang="0">
                  <a:pos x="64" y="17"/>
                </a:cxn>
                <a:cxn ang="0">
                  <a:pos x="74" y="14"/>
                </a:cxn>
                <a:cxn ang="0">
                  <a:pos x="81" y="13"/>
                </a:cxn>
                <a:cxn ang="0">
                  <a:pos x="88" y="12"/>
                </a:cxn>
                <a:cxn ang="0">
                  <a:pos x="95" y="11"/>
                </a:cxn>
                <a:cxn ang="0">
                  <a:pos x="104" y="9"/>
                </a:cxn>
                <a:cxn ang="0">
                  <a:pos x="114" y="8"/>
                </a:cxn>
                <a:cxn ang="0">
                  <a:pos x="123" y="8"/>
                </a:cxn>
                <a:cxn ang="0">
                  <a:pos x="133" y="7"/>
                </a:cxn>
                <a:cxn ang="0">
                  <a:pos x="142" y="7"/>
                </a:cxn>
                <a:cxn ang="0">
                  <a:pos x="155" y="7"/>
                </a:cxn>
                <a:cxn ang="0">
                  <a:pos x="164" y="8"/>
                </a:cxn>
                <a:cxn ang="0">
                  <a:pos x="171" y="9"/>
                </a:cxn>
                <a:cxn ang="0">
                  <a:pos x="180" y="9"/>
                </a:cxn>
                <a:cxn ang="0">
                  <a:pos x="190" y="12"/>
                </a:cxn>
                <a:cxn ang="0">
                  <a:pos x="199" y="13"/>
                </a:cxn>
                <a:cxn ang="0">
                  <a:pos x="209" y="13"/>
                </a:cxn>
                <a:cxn ang="0">
                  <a:pos x="218" y="14"/>
                </a:cxn>
                <a:cxn ang="0">
                  <a:pos x="228" y="17"/>
                </a:cxn>
                <a:cxn ang="0">
                  <a:pos x="237" y="18"/>
                </a:cxn>
                <a:cxn ang="0">
                  <a:pos x="242" y="19"/>
                </a:cxn>
                <a:cxn ang="0">
                  <a:pos x="250" y="22"/>
                </a:cxn>
                <a:cxn ang="0">
                  <a:pos x="254" y="23"/>
                </a:cxn>
                <a:cxn ang="0">
                  <a:pos x="261" y="23"/>
                </a:cxn>
                <a:cxn ang="0">
                  <a:pos x="269" y="25"/>
                </a:cxn>
                <a:cxn ang="0">
                  <a:pos x="278" y="25"/>
                </a:cxn>
                <a:cxn ang="0">
                  <a:pos x="287" y="25"/>
                </a:cxn>
                <a:cxn ang="0">
                  <a:pos x="297" y="25"/>
                </a:cxn>
                <a:cxn ang="0">
                  <a:pos x="306" y="25"/>
                </a:cxn>
                <a:cxn ang="0">
                  <a:pos x="316" y="25"/>
                </a:cxn>
                <a:cxn ang="0">
                  <a:pos x="325" y="25"/>
                </a:cxn>
                <a:cxn ang="0">
                  <a:pos x="332" y="23"/>
                </a:cxn>
                <a:cxn ang="0">
                  <a:pos x="340" y="22"/>
                </a:cxn>
                <a:cxn ang="0">
                  <a:pos x="351" y="21"/>
                </a:cxn>
                <a:cxn ang="0">
                  <a:pos x="361" y="18"/>
                </a:cxn>
                <a:cxn ang="0">
                  <a:pos x="368" y="17"/>
                </a:cxn>
                <a:cxn ang="0">
                  <a:pos x="378" y="14"/>
                </a:cxn>
                <a:cxn ang="0">
                  <a:pos x="387" y="13"/>
                </a:cxn>
                <a:cxn ang="0">
                  <a:pos x="399" y="12"/>
                </a:cxn>
                <a:cxn ang="0">
                  <a:pos x="408" y="9"/>
                </a:cxn>
                <a:cxn ang="0">
                  <a:pos x="420" y="7"/>
                </a:cxn>
                <a:cxn ang="0">
                  <a:pos x="427" y="6"/>
                </a:cxn>
                <a:cxn ang="0">
                  <a:pos x="435" y="4"/>
                </a:cxn>
                <a:cxn ang="0">
                  <a:pos x="441" y="2"/>
                </a:cxn>
              </a:cxnLst>
              <a:rect l="0" t="0" r="r" b="b"/>
              <a:pathLst>
                <a:path w="449" h="26">
                  <a:moveTo>
                    <a:pt x="0" y="26"/>
                  </a:moveTo>
                  <a:lnTo>
                    <a:pt x="12" y="25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9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5" y="11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6" y="7"/>
                  </a:lnTo>
                  <a:lnTo>
                    <a:pt x="138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5" y="7"/>
                  </a:lnTo>
                  <a:lnTo>
                    <a:pt x="147" y="7"/>
                  </a:lnTo>
                  <a:lnTo>
                    <a:pt x="152" y="7"/>
                  </a:lnTo>
                  <a:lnTo>
                    <a:pt x="155" y="7"/>
                  </a:lnTo>
                  <a:lnTo>
                    <a:pt x="156" y="7"/>
                  </a:lnTo>
                  <a:lnTo>
                    <a:pt x="159" y="7"/>
                  </a:lnTo>
                  <a:lnTo>
                    <a:pt x="161" y="8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9" y="8"/>
                  </a:lnTo>
                  <a:lnTo>
                    <a:pt x="171" y="8"/>
                  </a:lnTo>
                  <a:lnTo>
                    <a:pt x="171" y="9"/>
                  </a:lnTo>
                  <a:lnTo>
                    <a:pt x="174" y="9"/>
                  </a:lnTo>
                  <a:lnTo>
                    <a:pt x="175" y="9"/>
                  </a:lnTo>
                  <a:lnTo>
                    <a:pt x="178" y="9"/>
                  </a:lnTo>
                  <a:lnTo>
                    <a:pt x="180" y="9"/>
                  </a:lnTo>
                  <a:lnTo>
                    <a:pt x="183" y="11"/>
                  </a:lnTo>
                  <a:lnTo>
                    <a:pt x="185" y="11"/>
                  </a:lnTo>
                  <a:lnTo>
                    <a:pt x="188" y="11"/>
                  </a:lnTo>
                  <a:lnTo>
                    <a:pt x="190" y="12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9" y="13"/>
                  </a:lnTo>
                  <a:lnTo>
                    <a:pt x="202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3" y="14"/>
                  </a:lnTo>
                  <a:lnTo>
                    <a:pt x="216" y="14"/>
                  </a:lnTo>
                  <a:lnTo>
                    <a:pt x="218" y="14"/>
                  </a:lnTo>
                  <a:lnTo>
                    <a:pt x="221" y="16"/>
                  </a:lnTo>
                  <a:lnTo>
                    <a:pt x="221" y="17"/>
                  </a:lnTo>
                  <a:lnTo>
                    <a:pt x="226" y="17"/>
                  </a:lnTo>
                  <a:lnTo>
                    <a:pt x="228" y="17"/>
                  </a:lnTo>
                  <a:lnTo>
                    <a:pt x="231" y="18"/>
                  </a:lnTo>
                  <a:lnTo>
                    <a:pt x="232" y="18"/>
                  </a:lnTo>
                  <a:lnTo>
                    <a:pt x="235" y="18"/>
                  </a:lnTo>
                  <a:lnTo>
                    <a:pt x="237" y="18"/>
                  </a:lnTo>
                  <a:lnTo>
                    <a:pt x="237" y="19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5" y="21"/>
                  </a:lnTo>
                  <a:lnTo>
                    <a:pt x="245" y="22"/>
                  </a:lnTo>
                  <a:lnTo>
                    <a:pt x="247" y="22"/>
                  </a:lnTo>
                  <a:lnTo>
                    <a:pt x="250" y="22"/>
                  </a:lnTo>
                  <a:lnTo>
                    <a:pt x="251" y="22"/>
                  </a:lnTo>
                  <a:lnTo>
                    <a:pt x="251" y="22"/>
                  </a:lnTo>
                  <a:lnTo>
                    <a:pt x="254" y="22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9" y="23"/>
                  </a:lnTo>
                  <a:lnTo>
                    <a:pt x="259" y="23"/>
                  </a:lnTo>
                  <a:lnTo>
                    <a:pt x="261" y="23"/>
                  </a:lnTo>
                  <a:lnTo>
                    <a:pt x="264" y="23"/>
                  </a:lnTo>
                  <a:lnTo>
                    <a:pt x="266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8" y="25"/>
                  </a:lnTo>
                  <a:lnTo>
                    <a:pt x="280" y="25"/>
                  </a:lnTo>
                  <a:lnTo>
                    <a:pt x="283" y="25"/>
                  </a:lnTo>
                  <a:lnTo>
                    <a:pt x="285" y="25"/>
                  </a:lnTo>
                  <a:lnTo>
                    <a:pt x="287" y="25"/>
                  </a:lnTo>
                  <a:lnTo>
                    <a:pt x="289" y="25"/>
                  </a:lnTo>
                  <a:lnTo>
                    <a:pt x="292" y="25"/>
                  </a:lnTo>
                  <a:lnTo>
                    <a:pt x="294" y="25"/>
                  </a:lnTo>
                  <a:lnTo>
                    <a:pt x="297" y="25"/>
                  </a:lnTo>
                  <a:lnTo>
                    <a:pt x="299" y="25"/>
                  </a:lnTo>
                  <a:lnTo>
                    <a:pt x="302" y="25"/>
                  </a:lnTo>
                  <a:lnTo>
                    <a:pt x="304" y="25"/>
                  </a:lnTo>
                  <a:lnTo>
                    <a:pt x="306" y="25"/>
                  </a:lnTo>
                  <a:lnTo>
                    <a:pt x="308" y="25"/>
                  </a:lnTo>
                  <a:lnTo>
                    <a:pt x="311" y="25"/>
                  </a:lnTo>
                  <a:lnTo>
                    <a:pt x="313" y="25"/>
                  </a:lnTo>
                  <a:lnTo>
                    <a:pt x="316" y="25"/>
                  </a:lnTo>
                  <a:lnTo>
                    <a:pt x="318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30" y="23"/>
                  </a:lnTo>
                  <a:lnTo>
                    <a:pt x="332" y="23"/>
                  </a:lnTo>
                  <a:lnTo>
                    <a:pt x="332" y="23"/>
                  </a:lnTo>
                  <a:lnTo>
                    <a:pt x="335" y="23"/>
                  </a:lnTo>
                  <a:lnTo>
                    <a:pt x="340" y="23"/>
                  </a:lnTo>
                  <a:lnTo>
                    <a:pt x="340" y="22"/>
                  </a:lnTo>
                  <a:lnTo>
                    <a:pt x="342" y="22"/>
                  </a:lnTo>
                  <a:lnTo>
                    <a:pt x="346" y="22"/>
                  </a:lnTo>
                  <a:lnTo>
                    <a:pt x="349" y="22"/>
                  </a:lnTo>
                  <a:lnTo>
                    <a:pt x="351" y="21"/>
                  </a:lnTo>
                  <a:lnTo>
                    <a:pt x="354" y="19"/>
                  </a:lnTo>
                  <a:lnTo>
                    <a:pt x="356" y="19"/>
                  </a:lnTo>
                  <a:lnTo>
                    <a:pt x="359" y="19"/>
                  </a:lnTo>
                  <a:lnTo>
                    <a:pt x="361" y="18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68" y="18"/>
                  </a:lnTo>
                  <a:lnTo>
                    <a:pt x="368" y="17"/>
                  </a:lnTo>
                  <a:lnTo>
                    <a:pt x="370" y="17"/>
                  </a:lnTo>
                  <a:lnTo>
                    <a:pt x="373" y="17"/>
                  </a:lnTo>
                  <a:lnTo>
                    <a:pt x="375" y="16"/>
                  </a:lnTo>
                  <a:lnTo>
                    <a:pt x="378" y="14"/>
                  </a:lnTo>
                  <a:lnTo>
                    <a:pt x="380" y="14"/>
                  </a:lnTo>
                  <a:lnTo>
                    <a:pt x="382" y="14"/>
                  </a:lnTo>
                  <a:lnTo>
                    <a:pt x="384" y="14"/>
                  </a:lnTo>
                  <a:lnTo>
                    <a:pt x="387" y="13"/>
                  </a:lnTo>
                  <a:lnTo>
                    <a:pt x="389" y="13"/>
                  </a:lnTo>
                  <a:lnTo>
                    <a:pt x="392" y="13"/>
                  </a:lnTo>
                  <a:lnTo>
                    <a:pt x="397" y="12"/>
                  </a:lnTo>
                  <a:lnTo>
                    <a:pt x="399" y="12"/>
                  </a:lnTo>
                  <a:lnTo>
                    <a:pt x="401" y="11"/>
                  </a:lnTo>
                  <a:lnTo>
                    <a:pt x="403" y="9"/>
                  </a:lnTo>
                  <a:lnTo>
                    <a:pt x="406" y="9"/>
                  </a:lnTo>
                  <a:lnTo>
                    <a:pt x="408" y="9"/>
                  </a:lnTo>
                  <a:lnTo>
                    <a:pt x="411" y="8"/>
                  </a:lnTo>
                  <a:lnTo>
                    <a:pt x="413" y="8"/>
                  </a:lnTo>
                  <a:lnTo>
                    <a:pt x="416" y="8"/>
                  </a:lnTo>
                  <a:lnTo>
                    <a:pt x="420" y="7"/>
                  </a:lnTo>
                  <a:lnTo>
                    <a:pt x="422" y="7"/>
                  </a:lnTo>
                  <a:lnTo>
                    <a:pt x="425" y="7"/>
                  </a:lnTo>
                  <a:lnTo>
                    <a:pt x="425" y="6"/>
                  </a:lnTo>
                  <a:lnTo>
                    <a:pt x="427" y="6"/>
                  </a:lnTo>
                  <a:lnTo>
                    <a:pt x="427" y="4"/>
                  </a:lnTo>
                  <a:lnTo>
                    <a:pt x="430" y="4"/>
                  </a:lnTo>
                  <a:lnTo>
                    <a:pt x="432" y="4"/>
                  </a:lnTo>
                  <a:lnTo>
                    <a:pt x="435" y="4"/>
                  </a:lnTo>
                  <a:lnTo>
                    <a:pt x="435" y="3"/>
                  </a:lnTo>
                  <a:lnTo>
                    <a:pt x="436" y="3"/>
                  </a:lnTo>
                  <a:lnTo>
                    <a:pt x="439" y="3"/>
                  </a:lnTo>
                  <a:lnTo>
                    <a:pt x="441" y="2"/>
                  </a:lnTo>
                  <a:lnTo>
                    <a:pt x="444" y="2"/>
                  </a:lnTo>
                  <a:lnTo>
                    <a:pt x="449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0" name="Freeform 392"/>
            <p:cNvSpPr>
              <a:spLocks/>
            </p:cNvSpPr>
            <p:nvPr/>
          </p:nvSpPr>
          <p:spPr bwMode="auto">
            <a:xfrm>
              <a:off x="3011" y="3702"/>
              <a:ext cx="115" cy="9"/>
            </a:xfrm>
            <a:custGeom>
              <a:avLst/>
              <a:gdLst/>
              <a:ahLst/>
              <a:cxnLst>
                <a:cxn ang="0">
                  <a:pos x="32" y="30"/>
                </a:cxn>
                <a:cxn ang="0">
                  <a:pos x="40" y="30"/>
                </a:cxn>
                <a:cxn ang="0">
                  <a:pos x="52" y="29"/>
                </a:cxn>
                <a:cxn ang="0">
                  <a:pos x="61" y="26"/>
                </a:cxn>
                <a:cxn ang="0">
                  <a:pos x="69" y="25"/>
                </a:cxn>
                <a:cxn ang="0">
                  <a:pos x="76" y="24"/>
                </a:cxn>
                <a:cxn ang="0">
                  <a:pos x="84" y="22"/>
                </a:cxn>
                <a:cxn ang="0">
                  <a:pos x="93" y="21"/>
                </a:cxn>
                <a:cxn ang="0">
                  <a:pos x="100" y="20"/>
                </a:cxn>
                <a:cxn ang="0">
                  <a:pos x="111" y="19"/>
                </a:cxn>
                <a:cxn ang="0">
                  <a:pos x="119" y="16"/>
                </a:cxn>
                <a:cxn ang="0">
                  <a:pos x="130" y="15"/>
                </a:cxn>
                <a:cxn ang="0">
                  <a:pos x="140" y="13"/>
                </a:cxn>
                <a:cxn ang="0">
                  <a:pos x="146" y="12"/>
                </a:cxn>
                <a:cxn ang="0">
                  <a:pos x="156" y="11"/>
                </a:cxn>
                <a:cxn ang="0">
                  <a:pos x="166" y="11"/>
                </a:cxn>
                <a:cxn ang="0">
                  <a:pos x="175" y="11"/>
                </a:cxn>
                <a:cxn ang="0">
                  <a:pos x="185" y="13"/>
                </a:cxn>
                <a:cxn ang="0">
                  <a:pos x="195" y="15"/>
                </a:cxn>
                <a:cxn ang="0">
                  <a:pos x="201" y="16"/>
                </a:cxn>
                <a:cxn ang="0">
                  <a:pos x="207" y="17"/>
                </a:cxn>
                <a:cxn ang="0">
                  <a:pos x="214" y="20"/>
                </a:cxn>
                <a:cxn ang="0">
                  <a:pos x="222" y="21"/>
                </a:cxn>
                <a:cxn ang="0">
                  <a:pos x="230" y="21"/>
                </a:cxn>
                <a:cxn ang="0">
                  <a:pos x="236" y="22"/>
                </a:cxn>
                <a:cxn ang="0">
                  <a:pos x="244" y="24"/>
                </a:cxn>
                <a:cxn ang="0">
                  <a:pos x="251" y="25"/>
                </a:cxn>
                <a:cxn ang="0">
                  <a:pos x="260" y="26"/>
                </a:cxn>
                <a:cxn ang="0">
                  <a:pos x="268" y="27"/>
                </a:cxn>
                <a:cxn ang="0">
                  <a:pos x="278" y="29"/>
                </a:cxn>
                <a:cxn ang="0">
                  <a:pos x="288" y="29"/>
                </a:cxn>
                <a:cxn ang="0">
                  <a:pos x="297" y="29"/>
                </a:cxn>
                <a:cxn ang="0">
                  <a:pos x="307" y="29"/>
                </a:cxn>
                <a:cxn ang="0">
                  <a:pos x="316" y="29"/>
                </a:cxn>
                <a:cxn ang="0">
                  <a:pos x="326" y="29"/>
                </a:cxn>
                <a:cxn ang="0">
                  <a:pos x="336" y="27"/>
                </a:cxn>
                <a:cxn ang="0">
                  <a:pos x="345" y="26"/>
                </a:cxn>
                <a:cxn ang="0">
                  <a:pos x="355" y="24"/>
                </a:cxn>
                <a:cxn ang="0">
                  <a:pos x="365" y="21"/>
                </a:cxn>
                <a:cxn ang="0">
                  <a:pos x="373" y="20"/>
                </a:cxn>
                <a:cxn ang="0">
                  <a:pos x="379" y="17"/>
                </a:cxn>
                <a:cxn ang="0">
                  <a:pos x="387" y="16"/>
                </a:cxn>
                <a:cxn ang="0">
                  <a:pos x="397" y="13"/>
                </a:cxn>
                <a:cxn ang="0">
                  <a:pos x="399" y="11"/>
                </a:cxn>
                <a:cxn ang="0">
                  <a:pos x="406" y="8"/>
                </a:cxn>
                <a:cxn ang="0">
                  <a:pos x="413" y="7"/>
                </a:cxn>
                <a:cxn ang="0">
                  <a:pos x="421" y="6"/>
                </a:cxn>
                <a:cxn ang="0">
                  <a:pos x="432" y="6"/>
                </a:cxn>
                <a:cxn ang="0">
                  <a:pos x="440" y="3"/>
                </a:cxn>
                <a:cxn ang="0">
                  <a:pos x="448" y="2"/>
                </a:cxn>
                <a:cxn ang="0">
                  <a:pos x="455" y="1"/>
                </a:cxn>
              </a:cxnLst>
              <a:rect l="0" t="0" r="r" b="b"/>
              <a:pathLst>
                <a:path w="458" h="39">
                  <a:moveTo>
                    <a:pt x="0" y="39"/>
                  </a:moveTo>
                  <a:lnTo>
                    <a:pt x="26" y="32"/>
                  </a:lnTo>
                  <a:lnTo>
                    <a:pt x="29" y="31"/>
                  </a:lnTo>
                  <a:lnTo>
                    <a:pt x="32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3" y="21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8" y="20"/>
                  </a:lnTo>
                  <a:lnTo>
                    <a:pt x="111" y="19"/>
                  </a:lnTo>
                  <a:lnTo>
                    <a:pt x="113" y="19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9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7" y="16"/>
                  </a:lnTo>
                  <a:lnTo>
                    <a:pt x="130" y="15"/>
                  </a:lnTo>
                  <a:lnTo>
                    <a:pt x="132" y="15"/>
                  </a:lnTo>
                  <a:lnTo>
                    <a:pt x="135" y="13"/>
                  </a:lnTo>
                  <a:lnTo>
                    <a:pt x="137" y="13"/>
                  </a:lnTo>
                  <a:lnTo>
                    <a:pt x="140" y="13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9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6" y="11"/>
                  </a:lnTo>
                  <a:lnTo>
                    <a:pt x="159" y="11"/>
                  </a:lnTo>
                  <a:lnTo>
                    <a:pt x="161" y="11"/>
                  </a:lnTo>
                  <a:lnTo>
                    <a:pt x="164" y="11"/>
                  </a:lnTo>
                  <a:lnTo>
                    <a:pt x="166" y="11"/>
                  </a:lnTo>
                  <a:lnTo>
                    <a:pt x="169" y="11"/>
                  </a:lnTo>
                  <a:lnTo>
                    <a:pt x="171" y="11"/>
                  </a:lnTo>
                  <a:lnTo>
                    <a:pt x="173" y="11"/>
                  </a:lnTo>
                  <a:lnTo>
                    <a:pt x="175" y="11"/>
                  </a:lnTo>
                  <a:lnTo>
                    <a:pt x="178" y="12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5" y="13"/>
                  </a:lnTo>
                  <a:lnTo>
                    <a:pt x="188" y="15"/>
                  </a:lnTo>
                  <a:lnTo>
                    <a:pt x="190" y="15"/>
                  </a:lnTo>
                  <a:lnTo>
                    <a:pt x="193" y="15"/>
                  </a:lnTo>
                  <a:lnTo>
                    <a:pt x="195" y="15"/>
                  </a:lnTo>
                  <a:lnTo>
                    <a:pt x="195" y="16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2" y="16"/>
                  </a:lnTo>
                  <a:lnTo>
                    <a:pt x="202" y="17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7" y="20"/>
                  </a:lnTo>
                  <a:lnTo>
                    <a:pt x="220" y="20"/>
                  </a:lnTo>
                  <a:lnTo>
                    <a:pt x="222" y="20"/>
                  </a:lnTo>
                  <a:lnTo>
                    <a:pt x="222" y="21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30" y="21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39" y="22"/>
                  </a:lnTo>
                  <a:lnTo>
                    <a:pt x="241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9" y="25"/>
                  </a:lnTo>
                  <a:lnTo>
                    <a:pt x="251" y="25"/>
                  </a:lnTo>
                  <a:lnTo>
                    <a:pt x="251" y="25"/>
                  </a:lnTo>
                  <a:lnTo>
                    <a:pt x="256" y="25"/>
                  </a:lnTo>
                  <a:lnTo>
                    <a:pt x="256" y="26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8" y="27"/>
                  </a:lnTo>
                  <a:lnTo>
                    <a:pt x="270" y="29"/>
                  </a:lnTo>
                  <a:lnTo>
                    <a:pt x="273" y="29"/>
                  </a:lnTo>
                  <a:lnTo>
                    <a:pt x="275" y="29"/>
                  </a:lnTo>
                  <a:lnTo>
                    <a:pt x="278" y="29"/>
                  </a:lnTo>
                  <a:lnTo>
                    <a:pt x="280" y="29"/>
                  </a:lnTo>
                  <a:lnTo>
                    <a:pt x="283" y="29"/>
                  </a:lnTo>
                  <a:lnTo>
                    <a:pt x="285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92" y="29"/>
                  </a:lnTo>
                  <a:lnTo>
                    <a:pt x="294" y="29"/>
                  </a:lnTo>
                  <a:lnTo>
                    <a:pt x="297" y="29"/>
                  </a:lnTo>
                  <a:lnTo>
                    <a:pt x="299" y="29"/>
                  </a:lnTo>
                  <a:lnTo>
                    <a:pt x="302" y="29"/>
                  </a:lnTo>
                  <a:lnTo>
                    <a:pt x="304" y="29"/>
                  </a:lnTo>
                  <a:lnTo>
                    <a:pt x="307" y="29"/>
                  </a:lnTo>
                  <a:lnTo>
                    <a:pt x="309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8" y="29"/>
                  </a:lnTo>
                  <a:lnTo>
                    <a:pt x="321" y="29"/>
                  </a:lnTo>
                  <a:lnTo>
                    <a:pt x="323" y="29"/>
                  </a:lnTo>
                  <a:lnTo>
                    <a:pt x="326" y="29"/>
                  </a:lnTo>
                  <a:lnTo>
                    <a:pt x="328" y="29"/>
                  </a:lnTo>
                  <a:lnTo>
                    <a:pt x="331" y="29"/>
                  </a:lnTo>
                  <a:lnTo>
                    <a:pt x="334" y="29"/>
                  </a:lnTo>
                  <a:lnTo>
                    <a:pt x="336" y="27"/>
                  </a:lnTo>
                  <a:lnTo>
                    <a:pt x="339" y="27"/>
                  </a:lnTo>
                  <a:lnTo>
                    <a:pt x="341" y="26"/>
                  </a:lnTo>
                  <a:lnTo>
                    <a:pt x="344" y="26"/>
                  </a:lnTo>
                  <a:lnTo>
                    <a:pt x="345" y="26"/>
                  </a:lnTo>
                  <a:lnTo>
                    <a:pt x="347" y="25"/>
                  </a:lnTo>
                  <a:lnTo>
                    <a:pt x="350" y="25"/>
                  </a:lnTo>
                  <a:lnTo>
                    <a:pt x="353" y="25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0" y="24"/>
                  </a:lnTo>
                  <a:lnTo>
                    <a:pt x="363" y="22"/>
                  </a:lnTo>
                  <a:lnTo>
                    <a:pt x="365" y="21"/>
                  </a:lnTo>
                  <a:lnTo>
                    <a:pt x="368" y="21"/>
                  </a:lnTo>
                  <a:lnTo>
                    <a:pt x="370" y="21"/>
                  </a:lnTo>
                  <a:lnTo>
                    <a:pt x="373" y="21"/>
                  </a:lnTo>
                  <a:lnTo>
                    <a:pt x="373" y="20"/>
                  </a:lnTo>
                  <a:lnTo>
                    <a:pt x="374" y="20"/>
                  </a:lnTo>
                  <a:lnTo>
                    <a:pt x="377" y="20"/>
                  </a:lnTo>
                  <a:lnTo>
                    <a:pt x="379" y="19"/>
                  </a:lnTo>
                  <a:lnTo>
                    <a:pt x="379" y="17"/>
                  </a:lnTo>
                  <a:lnTo>
                    <a:pt x="382" y="17"/>
                  </a:lnTo>
                  <a:lnTo>
                    <a:pt x="384" y="17"/>
                  </a:lnTo>
                  <a:lnTo>
                    <a:pt x="384" y="16"/>
                  </a:lnTo>
                  <a:lnTo>
                    <a:pt x="387" y="16"/>
                  </a:lnTo>
                  <a:lnTo>
                    <a:pt x="389" y="16"/>
                  </a:lnTo>
                  <a:lnTo>
                    <a:pt x="392" y="15"/>
                  </a:lnTo>
                  <a:lnTo>
                    <a:pt x="394" y="15"/>
                  </a:lnTo>
                  <a:lnTo>
                    <a:pt x="397" y="13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9" y="11"/>
                  </a:lnTo>
                  <a:lnTo>
                    <a:pt x="399" y="11"/>
                  </a:lnTo>
                  <a:lnTo>
                    <a:pt x="402" y="11"/>
                  </a:lnTo>
                  <a:lnTo>
                    <a:pt x="402" y="10"/>
                  </a:lnTo>
                  <a:lnTo>
                    <a:pt x="403" y="8"/>
                  </a:lnTo>
                  <a:lnTo>
                    <a:pt x="406" y="8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1" y="7"/>
                  </a:lnTo>
                  <a:lnTo>
                    <a:pt x="413" y="7"/>
                  </a:lnTo>
                  <a:lnTo>
                    <a:pt x="413" y="7"/>
                  </a:lnTo>
                  <a:lnTo>
                    <a:pt x="416" y="7"/>
                  </a:lnTo>
                  <a:lnTo>
                    <a:pt x="418" y="6"/>
                  </a:lnTo>
                  <a:lnTo>
                    <a:pt x="421" y="6"/>
                  </a:lnTo>
                  <a:lnTo>
                    <a:pt x="424" y="6"/>
                  </a:lnTo>
                  <a:lnTo>
                    <a:pt x="426" y="6"/>
                  </a:lnTo>
                  <a:lnTo>
                    <a:pt x="429" y="6"/>
                  </a:lnTo>
                  <a:lnTo>
                    <a:pt x="432" y="6"/>
                  </a:lnTo>
                  <a:lnTo>
                    <a:pt x="432" y="5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3" y="3"/>
                  </a:lnTo>
                  <a:lnTo>
                    <a:pt x="448" y="3"/>
                  </a:lnTo>
                  <a:lnTo>
                    <a:pt x="448" y="2"/>
                  </a:lnTo>
                  <a:lnTo>
                    <a:pt x="450" y="2"/>
                  </a:lnTo>
                  <a:lnTo>
                    <a:pt x="453" y="2"/>
                  </a:lnTo>
                  <a:lnTo>
                    <a:pt x="455" y="2"/>
                  </a:lnTo>
                  <a:lnTo>
                    <a:pt x="455" y="1"/>
                  </a:lnTo>
                  <a:lnTo>
                    <a:pt x="458" y="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2" name="Rectangle 394"/>
            <p:cNvSpPr>
              <a:spLocks noChangeArrowheads="1"/>
            </p:cNvSpPr>
            <p:nvPr/>
          </p:nvSpPr>
          <p:spPr bwMode="auto">
            <a:xfrm>
              <a:off x="2517" y="3539"/>
              <a:ext cx="62" cy="1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4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12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343400" y="1676400"/>
            <a:ext cx="4572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09600" y="381000"/>
            <a:ext cx="7986889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74" tIns="35988" rIns="71974" bIns="35988"/>
          <a:lstStyle/>
          <a:p>
            <a:pPr algn="ctr" defTabSz="770390"/>
            <a:endParaRPr lang="en-GB" altLang="zh-CN" sz="2800" dirty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419600" y="1981200"/>
            <a:ext cx="403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59" tIns="36685" rIns="71959" bIns="36685"/>
          <a:lstStyle/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dirty="0" smtClean="0">
                <a:solidFill>
                  <a:srgbClr val="FF0000"/>
                </a:solidFill>
                <a:ea typeface="宋体" pitchFamily="2" charset="-122"/>
              </a:rPr>
              <a:t>A</a:t>
            </a:r>
            <a:r>
              <a:rPr lang="en-GB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BOVE</a:t>
            </a:r>
            <a:r>
              <a:rPr lang="en-GB" altLang="zh-CN" sz="2000" b="1" dirty="0" smtClean="0">
                <a:ea typeface="宋体" pitchFamily="2" charset="-122"/>
              </a:rPr>
              <a:t> breakdown (Geiger-mode) </a:t>
            </a:r>
            <a:endParaRPr lang="en-GB" altLang="zh-CN" sz="2000" b="1" dirty="0">
              <a:ea typeface="宋体" pitchFamily="2" charset="-122"/>
            </a:endParaRPr>
          </a:p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dirty="0" smtClean="0">
                <a:ea typeface="宋体" pitchFamily="2" charset="-122"/>
              </a:rPr>
              <a:t>it’s </a:t>
            </a:r>
            <a:r>
              <a:rPr lang="en-GB" altLang="zh-CN" sz="2000" b="1" dirty="0">
                <a:ea typeface="宋体" pitchFamily="2" charset="-122"/>
              </a:rPr>
              <a:t>a </a:t>
            </a:r>
            <a:r>
              <a:rPr lang="it-IT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trigger</a:t>
            </a:r>
            <a:r>
              <a:rPr lang="en-GB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 device </a:t>
            </a:r>
            <a:r>
              <a:rPr lang="en-GB" altLang="zh-CN" sz="2000" b="1" dirty="0" smtClean="0">
                <a:ea typeface="宋体" pitchFamily="2" charset="-122"/>
              </a:rPr>
              <a:t>(Gain “infinite”)</a:t>
            </a:r>
          </a:p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dirty="0" smtClean="0">
                <a:ea typeface="宋体" pitchFamily="2" charset="-122"/>
              </a:rPr>
              <a:t>Single-photon sensitivity</a:t>
            </a:r>
            <a:endParaRPr lang="en-GB" altLang="zh-CN" sz="2000" b="1" dirty="0">
              <a:ea typeface="宋体" pitchFamily="2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" y="1981200"/>
            <a:ext cx="38099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59" tIns="36685" rIns="71959" bIns="36685"/>
          <a:lstStyle/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BELOW</a:t>
            </a:r>
            <a:r>
              <a:rPr lang="en-GB" altLang="zh-CN" sz="2000" b="1" dirty="0" smtClean="0">
                <a:ea typeface="宋体" pitchFamily="2" charset="-122"/>
              </a:rPr>
              <a:t> </a:t>
            </a:r>
            <a:r>
              <a:rPr lang="it-IT" altLang="zh-CN" sz="2000" b="1" dirty="0" smtClean="0">
                <a:ea typeface="宋体" pitchFamily="2" charset="-122"/>
              </a:rPr>
              <a:t> </a:t>
            </a:r>
            <a:r>
              <a:rPr lang="en-GB" altLang="zh-CN" sz="2000" b="1" dirty="0" smtClean="0">
                <a:ea typeface="宋体" pitchFamily="2" charset="-122"/>
              </a:rPr>
              <a:t>breakdown (linear mode)</a:t>
            </a:r>
            <a:endParaRPr lang="en-GB" altLang="zh-CN" sz="2000" b="1" dirty="0">
              <a:ea typeface="宋体" pitchFamily="2" charset="-122"/>
            </a:endParaRPr>
          </a:p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dirty="0" smtClean="0">
                <a:ea typeface="宋体" pitchFamily="2" charset="-122"/>
              </a:rPr>
              <a:t>it’s a</a:t>
            </a:r>
            <a:r>
              <a:rPr lang="en-GB" altLang="zh-CN" sz="2000" b="1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linear </a:t>
            </a:r>
            <a:r>
              <a:rPr lang="it-IT" altLang="zh-CN" sz="2000" b="1" i="1" dirty="0" smtClean="0">
                <a:solidFill>
                  <a:srgbClr val="FF0000"/>
                </a:solidFill>
                <a:ea typeface="宋体" pitchFamily="2" charset="-122"/>
              </a:rPr>
              <a:t>amplifier </a:t>
            </a:r>
            <a:r>
              <a:rPr lang="en-GB" altLang="zh-CN" sz="2000" b="1" dirty="0" smtClean="0">
                <a:ea typeface="宋体" pitchFamily="2" charset="-122"/>
              </a:rPr>
              <a:t>(</a:t>
            </a:r>
            <a:r>
              <a:rPr lang="it-IT" altLang="zh-CN" sz="2000" b="1" dirty="0" smtClean="0">
                <a:ea typeface="宋体" pitchFamily="2" charset="-122"/>
              </a:rPr>
              <a:t>G</a:t>
            </a:r>
            <a:r>
              <a:rPr lang="en-GB" altLang="zh-CN" sz="2000" b="1" dirty="0" smtClean="0">
                <a:ea typeface="宋体" pitchFamily="2" charset="-122"/>
              </a:rPr>
              <a:t>ain</a:t>
            </a:r>
            <a:r>
              <a:rPr lang="it-IT" altLang="zh-CN" sz="2000" b="1" dirty="0" smtClean="0">
                <a:ea typeface="宋体" pitchFamily="2" charset="-122"/>
              </a:rPr>
              <a:t> &lt;</a:t>
            </a:r>
            <a:r>
              <a:rPr lang="en-GB" altLang="zh-CN" sz="2000" b="1" dirty="0" smtClean="0">
                <a:ea typeface="宋体" pitchFamily="2" charset="-122"/>
              </a:rPr>
              <a:t> </a:t>
            </a:r>
            <a:r>
              <a:rPr lang="en-GB" altLang="zh-CN" sz="2000" b="1" dirty="0">
                <a:ea typeface="宋体" pitchFamily="2" charset="-122"/>
              </a:rPr>
              <a:t>100</a:t>
            </a:r>
            <a:r>
              <a:rPr lang="it-IT" altLang="zh-CN" sz="2000" b="1" dirty="0" smtClean="0">
                <a:ea typeface="宋体" pitchFamily="2" charset="-122"/>
              </a:rPr>
              <a:t>0)</a:t>
            </a:r>
            <a:endParaRPr lang="en-GB" altLang="zh-CN" sz="2000" b="1" dirty="0" smtClean="0">
              <a:ea typeface="宋体" pitchFamily="2" charset="-122"/>
            </a:endParaRPr>
          </a:p>
          <a:p>
            <a:pPr marL="289249" indent="-289249" defTabSz="770390">
              <a:lnSpc>
                <a:spcPct val="130000"/>
              </a:lnSpc>
              <a:spcAft>
                <a:spcPct val="50000"/>
              </a:spcAft>
            </a:pPr>
            <a:r>
              <a:rPr lang="en-GB" altLang="zh-CN" sz="2000" b="1" dirty="0" smtClean="0">
                <a:solidFill>
                  <a:srgbClr val="FF0000"/>
                </a:solidFill>
                <a:ea typeface="宋体" pitchFamily="2" charset="-122"/>
              </a:rPr>
              <a:t>NO</a:t>
            </a:r>
            <a:r>
              <a:rPr lang="en-GB" altLang="zh-CN" sz="2000" b="1" dirty="0" smtClean="0">
                <a:ea typeface="宋体" pitchFamily="2" charset="-122"/>
              </a:rPr>
              <a:t> single-photon sensitivity</a:t>
            </a:r>
            <a:endParaRPr lang="en-GB" altLang="zh-CN" sz="2000" b="1" dirty="0">
              <a:ea typeface="宋体" pitchFamily="2" charset="-122"/>
            </a:endParaRPr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7543800" y="3657600"/>
            <a:ext cx="0" cy="901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81272" tIns="40636" rIns="81272" bIns="40636" anchor="ctr"/>
          <a:lstStyle/>
          <a:p>
            <a:endParaRPr lang="en-US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2514600" y="533400"/>
            <a:ext cx="4238900" cy="3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pPr marL="289249" indent="-289249" algn="ctr" defTabSz="770390">
              <a:lnSpc>
                <a:spcPct val="70000"/>
              </a:lnSpc>
              <a:spcAft>
                <a:spcPct val="50000"/>
              </a:spcAft>
            </a:pPr>
            <a:r>
              <a:rPr lang="it-IT" altLang="zh-CN" sz="2400" b="1" dirty="0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it-IT" altLang="zh-CN" sz="2400" b="1" dirty="0" smtClean="0">
                <a:ea typeface="宋体" pitchFamily="2" charset="-122"/>
              </a:rPr>
              <a:t>PAD : a question of </a:t>
            </a:r>
            <a:r>
              <a:rPr lang="it-IT" altLang="zh-CN" sz="2400" b="1" dirty="0" smtClean="0">
                <a:solidFill>
                  <a:srgbClr val="FF0000"/>
                </a:solidFill>
                <a:ea typeface="宋体" pitchFamily="2" charset="-122"/>
              </a:rPr>
              <a:t>breakdown</a:t>
            </a:r>
            <a:endParaRPr lang="en-GB" altLang="zh-CN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895600" y="3199606"/>
            <a:ext cx="27432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143000" y="3124200"/>
            <a:ext cx="304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648200"/>
            <a:ext cx="838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084" y="4724400"/>
            <a:ext cx="132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V</a:t>
            </a:r>
            <a:r>
              <a:rPr lang="sv-SE" sz="2400" b="1" baseline="-25000" dirty="0" smtClean="0"/>
              <a:t>breakdown</a:t>
            </a:r>
            <a:endParaRPr lang="en-US" sz="24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6764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I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24192" y="47244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V</a:t>
            </a:r>
            <a:endParaRPr lang="en-US" sz="24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267200" y="3276600"/>
            <a:ext cx="434340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86200"/>
            <a:ext cx="347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7620000" y="3962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7620001" y="4114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67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39000" y="4800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0000"/>
                </a:solidFill>
              </a:rPr>
              <a:t>OFF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6370" y="313586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rgbClr val="FF0000"/>
                </a:solidFill>
              </a:rPr>
              <a:t>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5867400"/>
            <a:ext cx="7086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sz="2000" i="1" dirty="0" smtClean="0">
                <a:solidFill>
                  <a:schemeClr val="accent1"/>
                </a:solidFill>
              </a:rPr>
              <a:t>Does bright illumination bring the SPAD to work in linear mode?</a:t>
            </a:r>
          </a:p>
          <a:p>
            <a:pPr>
              <a:buFont typeface="Arial" pitchFamily="34" charset="0"/>
              <a:buChar char="•"/>
            </a:pPr>
            <a:r>
              <a:rPr lang="sv-SE" sz="2000" i="1" dirty="0" smtClean="0">
                <a:solidFill>
                  <a:schemeClr val="accent1"/>
                </a:solidFill>
              </a:rPr>
              <a:t> In this regime, could we still make the SPAD click controllably?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13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3733800"/>
            <a:ext cx="1026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0000"/>
                </a:solidFill>
              </a:rPr>
              <a:t>OH YEAH!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ve-standing-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89400"/>
            <a:ext cx="100233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14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88"/>
          <p:cNvGraphicFramePr>
            <a:graphicFrameLocks noChangeAspect="1"/>
          </p:cNvGraphicFramePr>
          <p:nvPr/>
        </p:nvGraphicFramePr>
        <p:xfrm>
          <a:off x="1676400" y="3200400"/>
          <a:ext cx="7072489" cy="2583745"/>
        </p:xfrm>
        <a:graphic>
          <a:graphicData uri="http://schemas.openxmlformats.org/presentationml/2006/ole">
            <p:oleObj spid="_x0000_s2051" name="CorelDRAW" r:id="rId3" imgW="2745000" imgH="1003320" progId="CorelDRAW.Graphic.14">
              <p:embed/>
            </p:oleObj>
          </a:graphicData>
        </a:graphic>
      </p:graphicFrame>
      <p:graphicFrame>
        <p:nvGraphicFramePr>
          <p:cNvPr id="5122" name="Object 87"/>
          <p:cNvGraphicFramePr>
            <a:graphicFrameLocks noChangeAspect="1"/>
          </p:cNvGraphicFramePr>
          <p:nvPr>
            <p:ph idx="1"/>
          </p:nvPr>
        </p:nvGraphicFramePr>
        <p:xfrm>
          <a:off x="1752600" y="1447800"/>
          <a:ext cx="7085189" cy="2496256"/>
        </p:xfrm>
        <a:graphic>
          <a:graphicData uri="http://schemas.openxmlformats.org/presentationml/2006/ole">
            <p:oleObj spid="_x0000_s2050" name="CorelDRAW" r:id="rId4" imgW="2745000" imgH="966600" progId="CorelDRAW.Graphic.14">
              <p:embed/>
            </p:oleObj>
          </a:graphicData>
        </a:graphic>
      </p:graphicFrame>
      <p:sp>
        <p:nvSpPr>
          <p:cNvPr id="5124" name="Oval 142"/>
          <p:cNvSpPr>
            <a:spLocks noChangeAspect="1" noChangeArrowheads="1"/>
          </p:cNvSpPr>
          <p:nvPr/>
        </p:nvSpPr>
        <p:spPr bwMode="auto">
          <a:xfrm>
            <a:off x="5087056" y="646289"/>
            <a:ext cx="73378" cy="74789"/>
          </a:xfrm>
          <a:prstGeom prst="ellipse">
            <a:avLst/>
          </a:prstGeom>
          <a:solidFill>
            <a:srgbClr val="969696"/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5125" name="Oval 146"/>
          <p:cNvSpPr>
            <a:spLocks noChangeAspect="1" noChangeArrowheads="1"/>
          </p:cNvSpPr>
          <p:nvPr/>
        </p:nvSpPr>
        <p:spPr bwMode="auto">
          <a:xfrm>
            <a:off x="6684434" y="1028701"/>
            <a:ext cx="74788" cy="74788"/>
          </a:xfrm>
          <a:prstGeom prst="ellipse">
            <a:avLst/>
          </a:prstGeom>
          <a:solidFill>
            <a:srgbClr val="969696"/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Line 108"/>
          <p:cNvSpPr>
            <a:spLocks noChangeShapeType="1"/>
          </p:cNvSpPr>
          <p:nvPr/>
        </p:nvSpPr>
        <p:spPr bwMode="auto">
          <a:xfrm>
            <a:off x="2438400" y="685800"/>
            <a:ext cx="6324600" cy="0"/>
          </a:xfrm>
          <a:prstGeom prst="line">
            <a:avLst/>
          </a:prstGeom>
          <a:ln>
            <a:solidFill>
              <a:srgbClr val="96969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1359" tIns="45678" rIns="91359" bIns="45678" anchor="ctr"/>
          <a:lstStyle/>
          <a:p>
            <a:pPr defTabSz="913579">
              <a:defRPr/>
            </a:pPr>
            <a:endParaRPr lang="en-US" dirty="0">
              <a:solidFill>
                <a:srgbClr val="969696"/>
              </a:solidFill>
            </a:endParaRPr>
          </a:p>
        </p:txBody>
      </p:sp>
      <p:sp>
        <p:nvSpPr>
          <p:cNvPr id="5127" name="Text Box 110"/>
          <p:cNvSpPr txBox="1">
            <a:spLocks noChangeArrowheads="1"/>
          </p:cNvSpPr>
          <p:nvPr/>
        </p:nvSpPr>
        <p:spPr bwMode="auto">
          <a:xfrm>
            <a:off x="2209800" y="457200"/>
            <a:ext cx="1066800" cy="100894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98">
              <a:spcBef>
                <a:spcPct val="50000"/>
              </a:spcBef>
            </a:pPr>
            <a:endParaRPr lang="en-US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8" name="Rectangle 112"/>
          <p:cNvSpPr>
            <a:spLocks noChangeArrowheads="1"/>
          </p:cNvSpPr>
          <p:nvPr/>
        </p:nvSpPr>
        <p:spPr bwMode="auto">
          <a:xfrm>
            <a:off x="4285545" y="609600"/>
            <a:ext cx="381000" cy="152400"/>
          </a:xfrm>
          <a:prstGeom prst="rect">
            <a:avLst/>
          </a:prstGeom>
          <a:solidFill>
            <a:srgbClr val="FFFFFF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5129" name="Line 114"/>
          <p:cNvSpPr>
            <a:spLocks noChangeShapeType="1"/>
          </p:cNvSpPr>
          <p:nvPr/>
        </p:nvSpPr>
        <p:spPr bwMode="auto">
          <a:xfrm flipV="1">
            <a:off x="5809545" y="5334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0" name="Line 115"/>
          <p:cNvSpPr>
            <a:spLocks noChangeShapeType="1"/>
          </p:cNvSpPr>
          <p:nvPr/>
        </p:nvSpPr>
        <p:spPr bwMode="auto">
          <a:xfrm>
            <a:off x="5809545" y="6858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1" name="Line 116"/>
          <p:cNvSpPr>
            <a:spLocks noChangeShapeType="1"/>
          </p:cNvSpPr>
          <p:nvPr/>
        </p:nvSpPr>
        <p:spPr bwMode="auto">
          <a:xfrm flipV="1">
            <a:off x="6038145" y="533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2" name="Line 117"/>
          <p:cNvSpPr>
            <a:spLocks noChangeShapeType="1"/>
          </p:cNvSpPr>
          <p:nvPr/>
        </p:nvSpPr>
        <p:spPr bwMode="auto">
          <a:xfrm flipV="1">
            <a:off x="5809545" y="533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3" name="Line 118"/>
          <p:cNvSpPr>
            <a:spLocks noChangeShapeType="1"/>
          </p:cNvSpPr>
          <p:nvPr/>
        </p:nvSpPr>
        <p:spPr bwMode="auto">
          <a:xfrm>
            <a:off x="5809545" y="5334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4" name="Line 122"/>
          <p:cNvSpPr>
            <a:spLocks noChangeShapeType="1"/>
          </p:cNvSpPr>
          <p:nvPr/>
        </p:nvSpPr>
        <p:spPr bwMode="auto">
          <a:xfrm>
            <a:off x="5123745" y="685800"/>
            <a:ext cx="0" cy="11430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5" name="Line 123"/>
          <p:cNvSpPr>
            <a:spLocks noChangeShapeType="1"/>
          </p:cNvSpPr>
          <p:nvPr/>
        </p:nvSpPr>
        <p:spPr bwMode="auto">
          <a:xfrm>
            <a:off x="4971345" y="1828800"/>
            <a:ext cx="304800" cy="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6" name="Rectangle 125"/>
          <p:cNvSpPr>
            <a:spLocks noChangeArrowheads="1"/>
          </p:cNvSpPr>
          <p:nvPr/>
        </p:nvSpPr>
        <p:spPr bwMode="auto">
          <a:xfrm>
            <a:off x="5047545" y="1373012"/>
            <a:ext cx="152400" cy="762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5137" name="Line 126"/>
          <p:cNvSpPr>
            <a:spLocks noChangeShapeType="1"/>
          </p:cNvSpPr>
          <p:nvPr/>
        </p:nvSpPr>
        <p:spPr bwMode="auto">
          <a:xfrm>
            <a:off x="4971345" y="1373012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8" name="Line 127"/>
          <p:cNvSpPr>
            <a:spLocks noChangeShapeType="1"/>
          </p:cNvSpPr>
          <p:nvPr/>
        </p:nvSpPr>
        <p:spPr bwMode="auto">
          <a:xfrm>
            <a:off x="4971345" y="1449212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39" name="Line 129"/>
          <p:cNvSpPr>
            <a:spLocks noChangeShapeType="1"/>
          </p:cNvSpPr>
          <p:nvPr/>
        </p:nvSpPr>
        <p:spPr bwMode="auto">
          <a:xfrm>
            <a:off x="6723945" y="685800"/>
            <a:ext cx="0" cy="1143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40" name="Line 130"/>
          <p:cNvSpPr>
            <a:spLocks noChangeShapeType="1"/>
          </p:cNvSpPr>
          <p:nvPr/>
        </p:nvSpPr>
        <p:spPr bwMode="auto">
          <a:xfrm>
            <a:off x="6571545" y="1828800"/>
            <a:ext cx="304800" cy="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41" name="Rectangle 131"/>
          <p:cNvSpPr>
            <a:spLocks noChangeArrowheads="1"/>
          </p:cNvSpPr>
          <p:nvPr/>
        </p:nvSpPr>
        <p:spPr bwMode="auto">
          <a:xfrm>
            <a:off x="6647745" y="1220612"/>
            <a:ext cx="152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2" name="Line 134"/>
          <p:cNvSpPr>
            <a:spLocks noChangeShapeType="1"/>
          </p:cNvSpPr>
          <p:nvPr/>
        </p:nvSpPr>
        <p:spPr bwMode="auto">
          <a:xfrm>
            <a:off x="5123745" y="1068212"/>
            <a:ext cx="16002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43" name="Rectangle 136"/>
          <p:cNvSpPr>
            <a:spLocks noChangeArrowheads="1"/>
          </p:cNvSpPr>
          <p:nvPr/>
        </p:nvSpPr>
        <p:spPr bwMode="auto">
          <a:xfrm rot="5400000">
            <a:off x="5847645" y="1030112"/>
            <a:ext cx="152400" cy="762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4" name="Line 137"/>
          <p:cNvSpPr>
            <a:spLocks noChangeShapeType="1"/>
          </p:cNvSpPr>
          <p:nvPr/>
        </p:nvSpPr>
        <p:spPr bwMode="auto">
          <a:xfrm rot="5400000">
            <a:off x="5808133" y="1066800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45" name="Line 138"/>
          <p:cNvSpPr>
            <a:spLocks noChangeShapeType="1"/>
          </p:cNvSpPr>
          <p:nvPr/>
        </p:nvSpPr>
        <p:spPr bwMode="auto">
          <a:xfrm rot="5400000">
            <a:off x="5731933" y="1066800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46" name="Text Box 139"/>
          <p:cNvSpPr txBox="1">
            <a:spLocks noChangeArrowheads="1"/>
          </p:cNvSpPr>
          <p:nvPr/>
        </p:nvSpPr>
        <p:spPr bwMode="auto">
          <a:xfrm>
            <a:off x="7315200" y="533400"/>
            <a:ext cx="1295400" cy="39934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2898">
              <a:spcBef>
                <a:spcPct val="50000"/>
              </a:spcBef>
            </a:pPr>
            <a:endParaRPr lang="en-US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7" name="Oval 143"/>
          <p:cNvSpPr>
            <a:spLocks noChangeAspect="1" noChangeArrowheads="1"/>
          </p:cNvSpPr>
          <p:nvPr/>
        </p:nvSpPr>
        <p:spPr bwMode="auto">
          <a:xfrm>
            <a:off x="5087056" y="1028701"/>
            <a:ext cx="73378" cy="74788"/>
          </a:xfrm>
          <a:prstGeom prst="ellipse">
            <a:avLst/>
          </a:prstGeom>
          <a:solidFill>
            <a:srgbClr val="969696"/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5148" name="Oval 145"/>
          <p:cNvSpPr>
            <a:spLocks noChangeAspect="1" noChangeArrowheads="1"/>
          </p:cNvSpPr>
          <p:nvPr/>
        </p:nvSpPr>
        <p:spPr bwMode="auto">
          <a:xfrm>
            <a:off x="6684434" y="646289"/>
            <a:ext cx="74788" cy="74789"/>
          </a:xfrm>
          <a:prstGeom prst="ellipse">
            <a:avLst/>
          </a:prstGeom>
          <a:solidFill>
            <a:srgbClr val="969696"/>
          </a:solidFill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2898"/>
            <a:endParaRPr lang="zh-CN" altLang="zh-CN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9" name="TextBox 52"/>
          <p:cNvSpPr txBox="1">
            <a:spLocks noChangeArrowheads="1"/>
          </p:cNvSpPr>
          <p:nvPr/>
        </p:nvSpPr>
        <p:spPr bwMode="auto">
          <a:xfrm>
            <a:off x="2362200" y="553156"/>
            <a:ext cx="903111" cy="64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8" rIns="91359" bIns="45678">
            <a:spAutoFit/>
          </a:bodyPr>
          <a:lstStyle/>
          <a:p>
            <a:pPr defTabSz="912898"/>
            <a:r>
              <a:rPr lang="sv-SE" altLang="zh-CN" dirty="0">
                <a:solidFill>
                  <a:srgbClr val="FF0000"/>
                </a:solidFill>
                <a:latin typeface="Calibri" pitchFamily="34" charset="0"/>
              </a:rPr>
              <a:t>BIAS</a:t>
            </a:r>
            <a:br>
              <a:rPr lang="sv-SE" altLang="zh-CN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sv-SE" altLang="zh-CN" dirty="0">
                <a:solidFill>
                  <a:srgbClr val="FF0000"/>
                </a:solidFill>
                <a:latin typeface="Calibri" pitchFamily="34" charset="0"/>
              </a:rPr>
              <a:t>voltage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50" name="TextBox 54"/>
          <p:cNvSpPr txBox="1">
            <a:spLocks noChangeArrowheads="1"/>
          </p:cNvSpPr>
          <p:nvPr/>
        </p:nvSpPr>
        <p:spPr bwMode="auto">
          <a:xfrm>
            <a:off x="5654323" y="163689"/>
            <a:ext cx="578841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8" rIns="91359" bIns="45678">
            <a:spAutoFit/>
          </a:bodyPr>
          <a:lstStyle/>
          <a:p>
            <a:pPr defTabSz="912898"/>
            <a:r>
              <a:rPr lang="sv-SE" altLang="zh-CN" dirty="0">
                <a:solidFill>
                  <a:srgbClr val="FF0000"/>
                </a:solidFill>
                <a:latin typeface="Calibri" pitchFamily="34" charset="0"/>
              </a:rPr>
              <a:t>APD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51" name="TextBox 55"/>
          <p:cNvSpPr txBox="1">
            <a:spLocks noChangeArrowheads="1"/>
          </p:cNvSpPr>
          <p:nvPr/>
        </p:nvSpPr>
        <p:spPr bwMode="auto">
          <a:xfrm>
            <a:off x="7284156" y="533401"/>
            <a:ext cx="1326444" cy="36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8" rIns="91359" bIns="45678">
            <a:spAutoFit/>
          </a:bodyPr>
          <a:lstStyle/>
          <a:p>
            <a:pPr defTabSz="912898"/>
            <a:r>
              <a:rPr lang="sv-SE" altLang="zh-CN" dirty="0">
                <a:solidFill>
                  <a:srgbClr val="FF0000"/>
                </a:solidFill>
                <a:latin typeface="Calibri" pitchFamily="34" charset="0"/>
              </a:rPr>
              <a:t>Comparator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52" name="TextBox 62"/>
          <p:cNvSpPr txBox="1">
            <a:spLocks noChangeArrowheads="1"/>
          </p:cNvSpPr>
          <p:nvPr/>
        </p:nvSpPr>
        <p:spPr bwMode="auto">
          <a:xfrm>
            <a:off x="76200" y="2133601"/>
            <a:ext cx="1735667" cy="72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8" rIns="91359" bIns="45678">
            <a:spAutoFit/>
          </a:bodyPr>
          <a:lstStyle/>
          <a:p>
            <a:pPr defTabSz="912898"/>
            <a: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  <a:t>Single-photon </a:t>
            </a:r>
            <a:b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  <a:t>response</a:t>
            </a:r>
            <a:endParaRPr lang="en-US" altLang="zh-CN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3" name="TextBox 63"/>
          <p:cNvSpPr txBox="1">
            <a:spLocks noChangeArrowheads="1"/>
          </p:cNvSpPr>
          <p:nvPr/>
        </p:nvSpPr>
        <p:spPr bwMode="auto">
          <a:xfrm>
            <a:off x="101600" y="3520723"/>
            <a:ext cx="1727200" cy="126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78" rIns="91359" bIns="45678">
            <a:spAutoFit/>
          </a:bodyPr>
          <a:lstStyle/>
          <a:p>
            <a:pPr defTabSz="912898"/>
            <a:r>
              <a:rPr lang="sv-SE" altLang="zh-CN" sz="2000" dirty="0" smtClean="0">
                <a:solidFill>
                  <a:srgbClr val="000000"/>
                </a:solidFill>
                <a:latin typeface="Calibri" pitchFamily="34" charset="0"/>
              </a:rPr>
              <a:t>Bright  </a:t>
            </a:r>
            <a:r>
              <a:rPr lang="sv-SE" altLang="zh-CN" sz="2000" dirty="0" smtClean="0">
                <a:solidFill>
                  <a:srgbClr val="00B0F0"/>
                </a:solidFill>
                <a:latin typeface="Calibri" pitchFamily="34" charset="0"/>
              </a:rPr>
              <a:t>CW</a:t>
            </a:r>
            <a: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  <a:t>illumination</a:t>
            </a:r>
            <a:r>
              <a:rPr lang="sv-SE" altLang="zh-CN" b="0" dirty="0">
                <a:solidFill>
                  <a:srgbClr val="000000"/>
                </a:solidFill>
                <a:latin typeface="Calibri" pitchFamily="34" charset="0"/>
              </a:rPr>
              <a:t>  		      </a:t>
            </a:r>
            <a:endParaRPr lang="en-US" altLang="zh-CN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4" name="TextBox 64"/>
          <p:cNvSpPr txBox="1">
            <a:spLocks noChangeArrowheads="1"/>
          </p:cNvSpPr>
          <p:nvPr/>
        </p:nvSpPr>
        <p:spPr bwMode="auto">
          <a:xfrm>
            <a:off x="152400" y="5486400"/>
            <a:ext cx="8991600" cy="10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9" tIns="45678" rIns="91359" bIns="45678">
            <a:spAutoFit/>
          </a:bodyPr>
          <a:lstStyle/>
          <a:p>
            <a:pPr defTabSz="912898"/>
            <a:r>
              <a:rPr lang="sv-SE" altLang="zh-CN" sz="2000" b="0" dirty="0" smtClean="0">
                <a:solidFill>
                  <a:srgbClr val="FF0000"/>
                </a:solidFill>
                <a:latin typeface="Calibri" pitchFamily="34" charset="0"/>
              </a:rPr>
              <a:t>SPAD </a:t>
            </a:r>
            <a:r>
              <a:rPr lang="sv-SE" altLang="zh-CN" sz="2000" b="0" dirty="0" smtClean="0">
                <a:latin typeface="Calibri" pitchFamily="34" charset="0"/>
              </a:rPr>
              <a:t>kept below breakdown voltage </a:t>
            </a:r>
            <a:r>
              <a:rPr lang="sv-SE" altLang="zh-CN" sz="2000" b="0" dirty="0" smtClean="0">
                <a:solidFill>
                  <a:srgbClr val="FF0000"/>
                </a:solidFill>
                <a:latin typeface="Calibri" pitchFamily="34" charset="0"/>
              </a:rPr>
              <a:t>now works </a:t>
            </a:r>
            <a:r>
              <a:rPr lang="sv-SE" altLang="zh-CN" sz="2000" dirty="0" smtClean="0">
                <a:solidFill>
                  <a:srgbClr val="FF0000"/>
                </a:solidFill>
                <a:latin typeface="Calibri" pitchFamily="34" charset="0"/>
              </a:rPr>
              <a:t>as a mere PAD</a:t>
            </a:r>
            <a:r>
              <a:rPr lang="sv-SE" altLang="zh-CN" sz="2000" b="0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  <a: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  <a:t>→ </a:t>
            </a:r>
            <a:r>
              <a:rPr lang="sv-SE" altLang="zh-CN" sz="2000" dirty="0" smtClean="0">
                <a:solidFill>
                  <a:srgbClr val="000000"/>
                </a:solidFill>
                <a:latin typeface="Calibri" pitchFamily="34" charset="0"/>
              </a:rPr>
              <a:t>SPAD</a:t>
            </a:r>
            <a:r>
              <a:rPr lang="sv-SE" altLang="zh-CN" sz="20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  <a:t>is blind (”</a:t>
            </a:r>
            <a:r>
              <a:rPr lang="sv-SE" altLang="zh-CN" sz="2000" b="0" dirty="0" smtClean="0">
                <a:solidFill>
                  <a:srgbClr val="000000"/>
                </a:solidFill>
                <a:latin typeface="Calibri" pitchFamily="34" charset="0"/>
              </a:rPr>
              <a:t>0”) </a:t>
            </a:r>
            <a: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  <a:t>to single photons</a:t>
            </a:r>
            <a:br>
              <a:rPr lang="sv-SE" altLang="zh-CN" sz="2000" b="0" dirty="0">
                <a:solidFill>
                  <a:srgbClr val="000000"/>
                </a:solidFill>
                <a:latin typeface="Calibri" pitchFamily="34" charset="0"/>
              </a:rPr>
            </a:br>
            <a:endParaRPr lang="en-US" altLang="zh-CN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5" name="TextBox 35"/>
          <p:cNvSpPr txBox="1">
            <a:spLocks noChangeArrowheads="1"/>
          </p:cNvSpPr>
          <p:nvPr/>
        </p:nvSpPr>
        <p:spPr bwMode="auto">
          <a:xfrm>
            <a:off x="152400" y="457200"/>
            <a:ext cx="1371600" cy="10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78" rIns="91359" bIns="45678">
            <a:spAutoFit/>
          </a:bodyPr>
          <a:lstStyle/>
          <a:p>
            <a:pPr defTabSz="912898"/>
            <a:r>
              <a:rPr lang="sv-SE" altLang="zh-CN" sz="2000" dirty="0">
                <a:solidFill>
                  <a:srgbClr val="000000"/>
                </a:solidFill>
                <a:latin typeface="Calibri" pitchFamily="34" charset="0"/>
              </a:rPr>
              <a:t>Passively-quenched detector</a:t>
            </a:r>
            <a:endParaRPr lang="en-US" altLang="zh-CN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7" name="TextBox 39"/>
          <p:cNvSpPr txBox="1">
            <a:spLocks noChangeArrowheads="1"/>
          </p:cNvSpPr>
          <p:nvPr/>
        </p:nvSpPr>
        <p:spPr bwMode="auto">
          <a:xfrm>
            <a:off x="6777567" y="1206501"/>
            <a:ext cx="476653" cy="3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0" tIns="40620" rIns="81240" bIns="40620">
            <a:spAutoFit/>
          </a:bodyPr>
          <a:lstStyle/>
          <a:p>
            <a:pPr algn="ctr" eaLnBrk="0" hangingPunct="0"/>
            <a:r>
              <a:rPr lang="en-US" altLang="zh-CN" sz="1600" dirty="0">
                <a:solidFill>
                  <a:srgbClr val="C0C0C0"/>
                </a:solidFill>
              </a:rPr>
              <a:t>100</a:t>
            </a:r>
          </a:p>
        </p:txBody>
      </p:sp>
      <p:sp>
        <p:nvSpPr>
          <p:cNvPr id="5158" name="TextBox 40"/>
          <p:cNvSpPr txBox="1">
            <a:spLocks noChangeArrowheads="1"/>
          </p:cNvSpPr>
          <p:nvPr/>
        </p:nvSpPr>
        <p:spPr bwMode="auto">
          <a:xfrm>
            <a:off x="4159956" y="306212"/>
            <a:ext cx="616114" cy="3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0" tIns="40620" rIns="81240" bIns="40620">
            <a:spAutoFit/>
          </a:bodyPr>
          <a:lstStyle/>
          <a:p>
            <a:pPr algn="ctr" eaLnBrk="0" hangingPunct="0"/>
            <a:r>
              <a:rPr lang="en-US" altLang="zh-CN" sz="1600" dirty="0">
                <a:solidFill>
                  <a:srgbClr val="C0C0C0"/>
                </a:solidFill>
              </a:rPr>
              <a:t>390 k</a:t>
            </a:r>
          </a:p>
        </p:txBody>
      </p:sp>
      <p:sp>
        <p:nvSpPr>
          <p:cNvPr id="5159" name="TextBox 41"/>
          <p:cNvSpPr txBox="1">
            <a:spLocks noChangeArrowheads="1"/>
          </p:cNvSpPr>
          <p:nvPr/>
        </p:nvSpPr>
        <p:spPr bwMode="auto">
          <a:xfrm>
            <a:off x="1776589" y="1682044"/>
            <a:ext cx="301925" cy="3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0" tIns="40620" rIns="81240" bIns="40620">
            <a:spAutoFit/>
          </a:bodyPr>
          <a:lstStyle/>
          <a:p>
            <a:pPr algn="ctr" eaLnBrk="0" hangingPunct="0"/>
            <a:r>
              <a:rPr lang="en-US" altLang="zh-CN" sz="1900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5160" name="TextBox 42"/>
          <p:cNvSpPr txBox="1">
            <a:spLocks noChangeArrowheads="1"/>
          </p:cNvSpPr>
          <p:nvPr/>
        </p:nvSpPr>
        <p:spPr bwMode="auto">
          <a:xfrm>
            <a:off x="1772356" y="3334456"/>
            <a:ext cx="301925" cy="3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0" tIns="40620" rIns="81240" bIns="40620">
            <a:spAutoFit/>
          </a:bodyPr>
          <a:lstStyle/>
          <a:p>
            <a:pPr algn="ctr" eaLnBrk="0" hangingPunct="0"/>
            <a:r>
              <a:rPr lang="en-US" altLang="zh-CN" sz="1900" dirty="0">
                <a:solidFill>
                  <a:srgbClr val="000000"/>
                </a:solidFill>
              </a:rPr>
              <a:t>V</a:t>
            </a:r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1" y="0"/>
            <a:ext cx="347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5461000" y="317500"/>
            <a:ext cx="254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381001"/>
            <a:ext cx="254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52400" y="6172200"/>
            <a:ext cx="76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zh-CN" sz="2000" dirty="0" smtClean="0">
                <a:solidFill>
                  <a:srgbClr val="000000"/>
                </a:solidFill>
                <a:latin typeface="Calibri" pitchFamily="34" charset="0"/>
              </a:rPr>
              <a:t>→ SPAD will click (”1”) if classical pulse above comparator threshold (</a:t>
            </a:r>
            <a:r>
              <a:rPr lang="sv-SE" altLang="zh-CN" sz="2000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v-SE" altLang="zh-CN" sz="2000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sv-SE" altLang="zh-CN" sz="2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7772400" y="9906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zh-CN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sv-SE" altLang="zh-CN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v-SE" altLang="zh-CN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sv-SE" altLang="zh-CN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dirty="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15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Now I am blind, </a:t>
            </a:r>
            <a:r>
              <a:rPr lang="en-US" altLang="zh-CN" sz="2400" b="1" dirty="0" smtClean="0"/>
              <a:t>now I click…</a:t>
            </a:r>
            <a:endParaRPr lang="en-US" altLang="zh-CN" sz="2400" b="1" dirty="0" smtClean="0"/>
          </a:p>
        </p:txBody>
      </p:sp>
      <p:sp>
        <p:nvSpPr>
          <p:cNvPr id="27653" name="Text Box 49"/>
          <p:cNvSpPr txBox="1">
            <a:spLocks noChangeArrowheads="1"/>
          </p:cNvSpPr>
          <p:nvPr/>
        </p:nvSpPr>
        <p:spPr bwMode="auto">
          <a:xfrm>
            <a:off x="6551790" y="1676400"/>
            <a:ext cx="723900" cy="8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235" tIns="36117" rIns="72235" bIns="36117">
            <a:spAutoFit/>
          </a:bodyPr>
          <a:lstStyle/>
          <a:p>
            <a:pPr algn="ctr" eaLnBrk="0" hangingPunct="0"/>
            <a:r>
              <a:rPr lang="en-US" altLang="zh-CN" sz="5100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</a:t>
            </a:r>
          </a:p>
        </p:txBody>
      </p:sp>
      <p:sp>
        <p:nvSpPr>
          <p:cNvPr id="27654" name="Text Box 50"/>
          <p:cNvSpPr txBox="1">
            <a:spLocks noChangeArrowheads="1"/>
          </p:cNvSpPr>
          <p:nvPr/>
        </p:nvSpPr>
        <p:spPr bwMode="auto">
          <a:xfrm>
            <a:off x="6551790" y="4501444"/>
            <a:ext cx="723900" cy="8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235" tIns="36117" rIns="72235" bIns="36117">
            <a:spAutoFit/>
          </a:bodyPr>
          <a:lstStyle/>
          <a:p>
            <a:pPr algn="ctr" eaLnBrk="0" hangingPunct="0"/>
            <a:r>
              <a:rPr lang="en-US" altLang="zh-CN" sz="5100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</a:t>
            </a:r>
          </a:p>
        </p:txBody>
      </p:sp>
      <p:sp>
        <p:nvSpPr>
          <p:cNvPr id="27655" name="Text Box 51"/>
          <p:cNvSpPr txBox="1">
            <a:spLocks noChangeArrowheads="1"/>
          </p:cNvSpPr>
          <p:nvPr/>
        </p:nvSpPr>
        <p:spPr bwMode="auto">
          <a:xfrm>
            <a:off x="7394222" y="1946912"/>
            <a:ext cx="72936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No click</a:t>
            </a:r>
          </a:p>
        </p:txBody>
      </p:sp>
      <p:sp>
        <p:nvSpPr>
          <p:cNvPr id="27656" name="Text Box 52"/>
          <p:cNvSpPr txBox="1">
            <a:spLocks noChangeArrowheads="1"/>
          </p:cNvSpPr>
          <p:nvPr/>
        </p:nvSpPr>
        <p:spPr bwMode="auto">
          <a:xfrm>
            <a:off x="7394222" y="4792629"/>
            <a:ext cx="1016304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Single click</a:t>
            </a:r>
          </a:p>
        </p:txBody>
      </p:sp>
      <p:sp>
        <p:nvSpPr>
          <p:cNvPr id="27663" name="Text Box 51"/>
          <p:cNvSpPr txBox="1">
            <a:spLocks noChangeArrowheads="1"/>
          </p:cNvSpPr>
          <p:nvPr/>
        </p:nvSpPr>
        <p:spPr bwMode="auto">
          <a:xfrm>
            <a:off x="7389989" y="5181600"/>
            <a:ext cx="1754011" cy="382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500" dirty="0">
                <a:solidFill>
                  <a:srgbClr val="FF9900"/>
                </a:solidFill>
                <a:ea typeface="宋体" pitchFamily="2" charset="-122"/>
              </a:rPr>
              <a:t>Faked state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34290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858000" y="3276600"/>
            <a:ext cx="211974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Bright CW illumination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6858000" y="3505200"/>
            <a:ext cx="2152705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keeps detector blinded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6324600" cy="43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6324600" cy="41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800600" y="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410200" y="32766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5638800" y="3124200"/>
            <a:ext cx="549831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 smtClean="0">
                <a:ea typeface="宋体" pitchFamily="2" charset="-122"/>
              </a:rPr>
              <a:t>50 </a:t>
            </a:r>
            <a:r>
              <a:rPr lang="en-US" altLang="zh-CN" sz="1600" dirty="0" err="1" smtClean="0">
                <a:ea typeface="宋体" pitchFamily="2" charset="-122"/>
              </a:rPr>
              <a:t>μW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410200" y="6400799"/>
            <a:ext cx="228601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5715000" y="6248400"/>
            <a:ext cx="609600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 smtClean="0">
                <a:ea typeface="宋体" pitchFamily="2" charset="-122"/>
              </a:rPr>
              <a:t>50 </a:t>
            </a:r>
            <a:r>
              <a:rPr lang="en-US" altLang="zh-CN" sz="1600" dirty="0" err="1" smtClean="0">
                <a:ea typeface="宋体" pitchFamily="2" charset="-122"/>
              </a:rPr>
              <a:t>μW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1905000" y="5638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2286000" y="5486400"/>
            <a:ext cx="496931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 smtClean="0">
                <a:ea typeface="宋体" pitchFamily="2" charset="-122"/>
              </a:rPr>
              <a:t>4</a:t>
            </a:r>
            <a:r>
              <a:rPr lang="en-US" altLang="zh-CN" sz="1600" dirty="0" smtClean="0">
                <a:ea typeface="宋体" pitchFamily="2" charset="-122"/>
              </a:rPr>
              <a:t> </a:t>
            </a:r>
            <a:r>
              <a:rPr lang="en-US" altLang="zh-CN" sz="1600" dirty="0" err="1" smtClean="0">
                <a:ea typeface="宋体" pitchFamily="2" charset="-122"/>
              </a:rPr>
              <a:t>m</a:t>
            </a:r>
            <a:r>
              <a:rPr lang="en-US" altLang="zh-CN" sz="1600" dirty="0" err="1" smtClean="0">
                <a:ea typeface="宋体" pitchFamily="2" charset="-122"/>
              </a:rPr>
              <a:t>W</a:t>
            </a: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16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63" grpId="0"/>
      <p:bldP spid="18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smtClean="0">
                <a:solidFill>
                  <a:srgbClr val="FF0000"/>
                </a:solidFill>
              </a:rPr>
              <a:t>faked-state</a:t>
            </a:r>
            <a:r>
              <a:rPr lang="sv-SE" sz="2400" b="1" dirty="0" smtClean="0"/>
              <a:t> attack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 smtClean="0"/>
              <a:t>Eve forces her detection result onto Bob by sending</a:t>
            </a:r>
          </a:p>
          <a:p>
            <a:pPr>
              <a:buNone/>
            </a:pPr>
            <a:r>
              <a:rPr lang="sv-SE" sz="2000" dirty="0" smtClean="0"/>
              <a:t>- </a:t>
            </a:r>
            <a:r>
              <a:rPr lang="sv-SE" sz="2000" dirty="0" smtClean="0">
                <a:solidFill>
                  <a:srgbClr val="FF0000"/>
                </a:solidFill>
              </a:rPr>
              <a:t>CW background </a:t>
            </a:r>
            <a:r>
              <a:rPr lang="sv-SE" sz="2000" dirty="0" smtClean="0"/>
              <a:t>light to keep all detectors </a:t>
            </a:r>
            <a:r>
              <a:rPr lang="sv-SE" sz="2000" dirty="0" smtClean="0">
                <a:solidFill>
                  <a:srgbClr val="FF0000"/>
                </a:solidFill>
              </a:rPr>
              <a:t>blinded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chemeClr val="accent1"/>
                </a:solidFill>
              </a:rPr>
              <a:t>(circular polarization)</a:t>
            </a:r>
          </a:p>
          <a:p>
            <a:pPr>
              <a:buNone/>
            </a:pPr>
            <a:r>
              <a:rPr lang="sv-SE" sz="2000" dirty="0" smtClean="0"/>
              <a:t>- </a:t>
            </a:r>
            <a:r>
              <a:rPr lang="sv-SE" sz="2000" dirty="0" smtClean="0">
                <a:solidFill>
                  <a:srgbClr val="FF0000"/>
                </a:solidFill>
              </a:rPr>
              <a:t>Faked-state</a:t>
            </a:r>
            <a:r>
              <a:rPr lang="sv-SE" sz="2000" dirty="0" smtClean="0"/>
              <a:t> above threshold I</a:t>
            </a:r>
            <a:r>
              <a:rPr lang="sv-SE" sz="2000" baseline="-25000" dirty="0" smtClean="0"/>
              <a:t>0</a:t>
            </a:r>
            <a:r>
              <a:rPr lang="sv-SE" sz="2000" dirty="0" smtClean="0"/>
              <a:t> to make target detector </a:t>
            </a:r>
            <a:r>
              <a:rPr lang="sv-SE" sz="2000" dirty="0" smtClean="0">
                <a:solidFill>
                  <a:srgbClr val="FF0000"/>
                </a:solidFill>
              </a:rPr>
              <a:t>click </a:t>
            </a:r>
            <a:r>
              <a:rPr lang="sv-SE" sz="2000" dirty="0" smtClean="0">
                <a:solidFill>
                  <a:schemeClr val="accent1"/>
                </a:solidFill>
              </a:rPr>
              <a:t>(linear polarization)</a:t>
            </a:r>
            <a:endParaRPr lang="sv-SE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609600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dirty="0" smtClean="0"/>
              <a:t>In conjugate basis, faked-state is split in half, below threshold (</a:t>
            </a:r>
            <a:r>
              <a:rPr lang="sv-SE" sz="2000" dirty="0" smtClean="0">
                <a:solidFill>
                  <a:srgbClr val="FF0000"/>
                </a:solidFill>
              </a:rPr>
              <a:t>no click</a:t>
            </a:r>
            <a:r>
              <a:rPr lang="sv-SE" sz="2000" dirty="0" smtClean="0"/>
              <a:t>)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76200" y="3584698"/>
            <a:ext cx="8961120" cy="2130302"/>
            <a:chOff x="76200" y="2975098"/>
            <a:chExt cx="8961120" cy="2130302"/>
          </a:xfrm>
        </p:grpSpPr>
        <p:grpSp>
          <p:nvGrpSpPr>
            <p:cNvPr id="5" name="Group 5"/>
            <p:cNvGrpSpPr/>
            <p:nvPr/>
          </p:nvGrpSpPr>
          <p:grpSpPr>
            <a:xfrm>
              <a:off x="76200" y="2975098"/>
              <a:ext cx="8961120" cy="2130302"/>
              <a:chOff x="76200" y="1981200"/>
              <a:chExt cx="8961120" cy="2130302"/>
            </a:xfrm>
          </p:grpSpPr>
          <p:pic>
            <p:nvPicPr>
              <p:cNvPr id="18" name="Picture 17" descr="scheme-of-attack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" y="1981200"/>
                <a:ext cx="8961120" cy="213030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67984" y="2057400"/>
                <a:ext cx="585216" cy="347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99432" y="2286000"/>
                <a:ext cx="1115568" cy="381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95800" y="22860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Control generator (blinding)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99432" y="2883408"/>
                <a:ext cx="1115568" cy="356616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5800" y="28764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Faked state generator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3600" y="2069068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 smtClean="0"/>
                  <a:t>Pulsed?</a:t>
                </a:r>
                <a:br>
                  <a:rPr lang="sv-SE" sz="1000" dirty="0" smtClean="0"/>
                </a:br>
                <a:r>
                  <a:rPr lang="sv-SE" sz="1000" dirty="0" smtClean="0"/>
                  <a:t>C.W.?</a:t>
                </a:r>
                <a:endParaRPr lang="en-US" sz="10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495800" y="3048000"/>
              <a:ext cx="2057400" cy="1981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solidFill>
                    <a:schemeClr val="tx1"/>
                  </a:solidFill>
                </a:rPr>
                <a:t>Faked.state generator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76200" y="3581400"/>
            <a:ext cx="8961120" cy="2130302"/>
            <a:chOff x="76200" y="1981200"/>
            <a:chExt cx="8961120" cy="2130302"/>
          </a:xfrm>
        </p:grpSpPr>
        <p:pic>
          <p:nvPicPr>
            <p:cNvPr id="26" name="Picture 25" descr="scheme-of-atta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981200"/>
              <a:ext cx="8961120" cy="21303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67984" y="2057400"/>
              <a:ext cx="585216" cy="347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99432" y="2286000"/>
              <a:ext cx="1115568" cy="3810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2286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 smtClean="0">
                  <a:latin typeface="Arial" pitchFamily="34" charset="0"/>
                  <a:cs typeface="Arial" pitchFamily="34" charset="0"/>
                </a:rPr>
                <a:t>Control generator (blinding)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99432" y="2883408"/>
              <a:ext cx="1115568" cy="356616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28764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 smtClean="0">
                  <a:latin typeface="Arial" pitchFamily="34" charset="0"/>
                  <a:cs typeface="Arial" pitchFamily="34" charset="0"/>
                </a:rPr>
                <a:t>Faked state generator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3600" y="19812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/>
              </a:r>
              <a:br>
                <a:rPr lang="sv-SE" sz="1000" dirty="0" smtClean="0"/>
              </a:br>
              <a:r>
                <a:rPr lang="sv-SE" sz="1000" dirty="0" smtClean="0"/>
                <a:t>CW</a:t>
              </a:r>
              <a:endParaRPr lang="en-US" sz="1000" dirty="0"/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17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971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Attack on a </a:t>
            </a:r>
            <a:r>
              <a:rPr lang="sv-SE" sz="2400" b="1" dirty="0" smtClean="0">
                <a:solidFill>
                  <a:srgbClr val="FF0000"/>
                </a:solidFill>
              </a:rPr>
              <a:t>real</a:t>
            </a:r>
            <a:r>
              <a:rPr lang="sv-SE" sz="2400" b="1" dirty="0" smtClean="0"/>
              <a:t> QKD system</a:t>
            </a:r>
            <a:endParaRPr lang="en-US" sz="2400" b="1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18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zh-CN" sz="2700" b="1" dirty="0" smtClean="0"/>
              <a:t>The EPR source: 2 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entangled</a:t>
            </a:r>
            <a:r>
              <a:rPr lang="en-US" altLang="zh-CN" sz="2700" b="1" dirty="0" smtClean="0"/>
              <a:t> photons </a:t>
            </a:r>
            <a:br>
              <a:rPr lang="en-US" altLang="zh-CN" sz="2700" b="1" dirty="0" smtClean="0"/>
            </a:br>
            <a:r>
              <a:rPr lang="en-US" altLang="zh-CN" sz="1800" b="1" dirty="0" smtClean="0"/>
              <a:t>(1 to Alice, 1 to Bob)</a:t>
            </a:r>
            <a:endParaRPr lang="zh-CN" altLang="en-US" sz="1800" b="1" dirty="0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0" y="5334001"/>
            <a:ext cx="9144000" cy="140264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The photon pair is in a well defined state, but each photon is in an undefined state.</a:t>
            </a:r>
          </a:p>
          <a:p>
            <a:r>
              <a:rPr lang="en-US" altLang="zh-CN" sz="2000" dirty="0" smtClean="0"/>
              <a:t>One photon is always </a:t>
            </a:r>
            <a:r>
              <a:rPr lang="nb-NO" altLang="zh-CN" sz="2000" dirty="0" smtClean="0"/>
              <a:t>orthogonal to the other.</a:t>
            </a:r>
            <a:endParaRPr lang="zh-CN" altLang="en-US" sz="2000" dirty="0" smtClean="0"/>
          </a:p>
          <a:p>
            <a:endParaRPr lang="zh-CN" altLang="en-US" dirty="0" smtClean="0">
              <a:ea typeface="宋体" pitchFamily="2" charset="-122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333501" y="3656188"/>
          <a:ext cx="4913489" cy="1449212"/>
        </p:xfrm>
        <a:graphic>
          <a:graphicData uri="http://schemas.openxmlformats.org/presentationml/2006/ole">
            <p:oleObj spid="_x0000_s58370" name="CorelDRAW" r:id="rId3" imgW="10107360" imgH="2977200" progId="CorelDRAW.Graphic.14">
              <p:embed/>
            </p:oleObj>
          </a:graphicData>
        </a:graphic>
      </p:graphicFrame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 l="2290" b="48630"/>
          <a:stretch>
            <a:fillRect/>
          </a:stretch>
        </p:blipFill>
        <p:spPr bwMode="auto">
          <a:xfrm>
            <a:off x="208844" y="955323"/>
            <a:ext cx="8935156" cy="25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590800"/>
            <a:ext cx="57432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19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87501"/>
            <a:ext cx="8559801" cy="489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Introduction </a:t>
            </a:r>
            <a:r>
              <a:rPr lang="en-US" sz="2000" dirty="0" smtClean="0"/>
              <a:t>to quantum cryptography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One quantum </a:t>
            </a:r>
            <a:r>
              <a:rPr lang="en-US" sz="2000" dirty="0" smtClean="0">
                <a:solidFill>
                  <a:srgbClr val="FF0000"/>
                </a:solidFill>
              </a:rPr>
              <a:t>hacking strategy</a:t>
            </a:r>
            <a:r>
              <a:rPr lang="en-US" sz="2000" dirty="0" smtClean="0"/>
              <a:t>: intercept-resend attack</a:t>
            </a:r>
          </a:p>
          <a:p>
            <a:pPr>
              <a:lnSpc>
                <a:spcPct val="150000"/>
              </a:lnSpc>
            </a:pPr>
            <a:r>
              <a:rPr lang="sv-SE" sz="2000" dirty="0" smtClean="0"/>
              <a:t>Avalanche photodiodes under </a:t>
            </a:r>
            <a:r>
              <a:rPr lang="sv-SE" sz="2000" dirty="0" smtClean="0">
                <a:solidFill>
                  <a:srgbClr val="FF0000"/>
                </a:solidFill>
              </a:rPr>
              <a:t>bright illumination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Attack on a real QKD system and </a:t>
            </a:r>
            <a:r>
              <a:rPr lang="sv-SE" sz="2000" dirty="0" smtClean="0">
                <a:solidFill>
                  <a:srgbClr val="FF0000"/>
                </a:solidFill>
              </a:rPr>
              <a:t>hardware demo</a:t>
            </a:r>
            <a:endParaRPr lang="sv-SE" sz="2000" dirty="0" smtClean="0"/>
          </a:p>
          <a:p>
            <a:pPr>
              <a:lnSpc>
                <a:spcPct val="150000"/>
              </a:lnSpc>
            </a:pPr>
            <a:r>
              <a:rPr lang="sv-SE" sz="2000" dirty="0" smtClean="0">
                <a:solidFill>
                  <a:srgbClr val="FF0000"/>
                </a:solidFill>
              </a:rPr>
              <a:t>Hacking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commercial</a:t>
            </a:r>
            <a:r>
              <a:rPr lang="sv-SE" sz="2000" dirty="0" smtClean="0"/>
              <a:t> detectors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2000" dirty="0" smtClean="0"/>
              <a:t>Final remarks</a:t>
            </a:r>
            <a:endParaRPr lang="en-US" sz="2000" dirty="0" smtClean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zh-CN" sz="2700" b="1" dirty="0" smtClean="0"/>
              <a:t>The EPR source: 2 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entangled</a:t>
            </a:r>
            <a:r>
              <a:rPr lang="en-US" altLang="zh-CN" sz="2700" b="1" dirty="0" smtClean="0"/>
              <a:t> photons </a:t>
            </a:r>
            <a:br>
              <a:rPr lang="en-US" altLang="zh-CN" sz="2700" b="1" dirty="0" smtClean="0"/>
            </a:br>
            <a:r>
              <a:rPr lang="en-US" altLang="zh-CN" sz="1800" b="1" dirty="0" smtClean="0"/>
              <a:t>(1 to Alice, 1 to Bob)</a:t>
            </a:r>
            <a:endParaRPr lang="zh-CN" altLang="en-US" sz="1800" b="1" dirty="0" smtClean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 l="2290" b="48630"/>
          <a:stretch>
            <a:fillRect/>
          </a:stretch>
        </p:blipFill>
        <p:spPr bwMode="auto">
          <a:xfrm>
            <a:off x="208844" y="955323"/>
            <a:ext cx="8935156" cy="25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590800"/>
            <a:ext cx="57432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962399"/>
            <a:ext cx="3251201" cy="2438401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6200000" flipH="1">
            <a:off x="2971800" y="34290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09" name="Object 6"/>
          <p:cNvGraphicFramePr>
            <a:graphicFrameLocks noChangeAspect="1"/>
          </p:cNvGraphicFramePr>
          <p:nvPr/>
        </p:nvGraphicFramePr>
        <p:xfrm>
          <a:off x="1219200" y="3936648"/>
          <a:ext cx="4267200" cy="2921352"/>
        </p:xfrm>
        <a:graphic>
          <a:graphicData uri="http://schemas.openxmlformats.org/presentationml/2006/ole">
            <p:oleObj spid="_x0000_s68609" name="CorelDRAW" r:id="rId6" imgW="1553400" imgH="1071720" progId="CorelDRAW.Graphic.14">
              <p:embed/>
            </p:oleObj>
          </a:graphicData>
        </a:graphic>
      </p:graphicFrame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20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Alice and Bob’s detectors</a:t>
            </a:r>
            <a:endParaRPr lang="zh-CN" altLang="en-US" sz="2400" b="1" dirty="0" smtClean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 l="2290" b="48630"/>
          <a:stretch>
            <a:fillRect/>
          </a:stretch>
        </p:blipFill>
        <p:spPr bwMode="auto">
          <a:xfrm>
            <a:off x="208844" y="955323"/>
            <a:ext cx="8935156" cy="25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57432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538" y="3733800"/>
            <a:ext cx="4044462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7429500" y="33147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21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</p:spPr>
        <p:txBody>
          <a:bodyPr>
            <a:normAutofit/>
          </a:bodyPr>
          <a:lstStyle/>
          <a:p>
            <a:pPr defTabSz="876213" eaLnBrk="0" hangingPunct="0">
              <a:lnSpc>
                <a:spcPct val="90000"/>
              </a:lnSpc>
              <a:defRPr/>
            </a:pPr>
            <a:r>
              <a:rPr lang="en-US" altLang="zh-CN" sz="2400" b="1" dirty="0" smtClean="0"/>
              <a:t>Normal QKD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 cstate="print"/>
          <a:srcRect l="2290" b="48630"/>
          <a:stretch>
            <a:fillRect/>
          </a:stretch>
        </p:blipFill>
        <p:spPr bwMode="auto">
          <a:xfrm>
            <a:off x="208844" y="650523"/>
            <a:ext cx="8935156" cy="25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0133" y="101600"/>
            <a:ext cx="8415867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44128" rIns="0" bIns="44128"/>
          <a:lstStyle/>
          <a:p>
            <a:pPr algn="ctr" defTabSz="876213" eaLnBrk="0" hangingPunct="0">
              <a:lnSpc>
                <a:spcPct val="90000"/>
              </a:lnSpc>
              <a:defRPr/>
            </a:pPr>
            <a:r>
              <a:rPr lang="en-US" altLang="zh-CN" sz="2400" b="1" dirty="0" smtClean="0">
                <a:latin typeface="+mj-lt"/>
                <a:ea typeface="+mj-ea"/>
                <a:cs typeface="+mj-cs"/>
              </a:rPr>
              <a:t>QKD under attack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 b="3374"/>
          <a:stretch>
            <a:fillRect/>
          </a:stretch>
        </p:blipFill>
        <p:spPr bwMode="auto">
          <a:xfrm>
            <a:off x="0" y="635000"/>
            <a:ext cx="9144000" cy="622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22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sv-SE" altLang="zh-CN" sz="2400" b="1" dirty="0" smtClean="0"/>
              <a:t>Controlling Bob’s 4 detectors </a:t>
            </a:r>
            <a:r>
              <a:rPr lang="sv-SE" altLang="zh-CN" sz="2400" b="1" dirty="0" smtClean="0">
                <a:solidFill>
                  <a:srgbClr val="FF0000"/>
                </a:solidFill>
              </a:rPr>
              <a:t>nearly</a:t>
            </a:r>
            <a:r>
              <a:rPr lang="sv-SE" altLang="zh-CN" sz="2400" b="1" dirty="0" smtClean="0"/>
              <a:t> 100%</a:t>
            </a:r>
            <a:endParaRPr lang="en-US" altLang="zh-CN" sz="2400" b="1" dirty="0" smtClean="0"/>
          </a:p>
        </p:txBody>
      </p:sp>
      <p:pic>
        <p:nvPicPr>
          <p:cNvPr id="25603" name="图片 6" descr="matrix2b.png"/>
          <p:cNvPicPr>
            <a:picLocks noChangeAspect="1"/>
          </p:cNvPicPr>
          <p:nvPr/>
        </p:nvPicPr>
        <p:blipFill>
          <a:blip r:embed="rId2" cstate="print"/>
          <a:srcRect r="4947" b="4968"/>
          <a:stretch>
            <a:fillRect/>
          </a:stretch>
        </p:blipFill>
        <p:spPr bwMode="auto">
          <a:xfrm>
            <a:off x="4318001" y="1809045"/>
            <a:ext cx="4762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b="1952"/>
          <a:stretch>
            <a:fillRect/>
          </a:stretch>
        </p:blipFill>
        <p:spPr bwMode="auto">
          <a:xfrm>
            <a:off x="100190" y="698501"/>
            <a:ext cx="4535311" cy="31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23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sv-SE" altLang="zh-CN" sz="2400" b="1" dirty="0" smtClean="0"/>
              <a:t>Controlling Bob’s 4 detectors nearly </a:t>
            </a:r>
            <a:r>
              <a:rPr lang="sv-SE" altLang="zh-CN" sz="2400" b="1" dirty="0" smtClean="0">
                <a:solidFill>
                  <a:srgbClr val="FF0000"/>
                </a:solidFill>
              </a:rPr>
              <a:t>100%</a:t>
            </a:r>
            <a:r>
              <a:rPr lang="sv-SE" altLang="zh-CN" sz="2400" b="1" dirty="0" smtClean="0"/>
              <a:t> </a:t>
            </a:r>
            <a:endParaRPr lang="en-US" altLang="zh-CN" sz="2400" b="1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18001" y="1809045"/>
            <a:ext cx="4762500" cy="4991100"/>
            <a:chOff x="4857748" y="2035176"/>
            <a:chExt cx="5357812" cy="5615497"/>
          </a:xfrm>
        </p:grpSpPr>
        <p:pic>
          <p:nvPicPr>
            <p:cNvPr id="26629" name="图片 6" descr="matrix2b.png"/>
            <p:cNvPicPr>
              <a:picLocks noChangeAspect="1"/>
            </p:cNvPicPr>
            <p:nvPr/>
          </p:nvPicPr>
          <p:blipFill>
            <a:blip r:embed="rId2" cstate="print"/>
            <a:srcRect r="4947" b="4968"/>
            <a:stretch>
              <a:fillRect/>
            </a:stretch>
          </p:blipFill>
          <p:spPr bwMode="auto">
            <a:xfrm>
              <a:off x="4857748" y="2035176"/>
              <a:ext cx="5357812" cy="561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TextBox 4"/>
            <p:cNvSpPr txBox="1">
              <a:spLocks noChangeArrowheads="1"/>
            </p:cNvSpPr>
            <p:nvPr/>
          </p:nvSpPr>
          <p:spPr bwMode="auto">
            <a:xfrm>
              <a:off x="5719767" y="3433760"/>
              <a:ext cx="97334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500" b="1" dirty="0">
                  <a:ea typeface="宋体" pitchFamily="2" charset="-122"/>
                </a:rPr>
                <a:t>100%</a:t>
              </a:r>
            </a:p>
          </p:txBody>
        </p:sp>
        <p:sp>
          <p:nvSpPr>
            <p:cNvPr id="26631" name="TextBox 5"/>
            <p:cNvSpPr txBox="1">
              <a:spLocks noChangeArrowheads="1"/>
            </p:cNvSpPr>
            <p:nvPr/>
          </p:nvSpPr>
          <p:spPr bwMode="auto">
            <a:xfrm>
              <a:off x="6813363" y="4524380"/>
              <a:ext cx="97334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500" b="1" dirty="0">
                  <a:ea typeface="宋体" pitchFamily="2" charset="-122"/>
                </a:rPr>
                <a:t>100%</a:t>
              </a:r>
            </a:p>
          </p:txBody>
        </p:sp>
        <p:sp>
          <p:nvSpPr>
            <p:cNvPr id="26632" name="TextBox 6"/>
            <p:cNvSpPr txBox="1">
              <a:spLocks noChangeArrowheads="1"/>
            </p:cNvSpPr>
            <p:nvPr/>
          </p:nvSpPr>
          <p:spPr bwMode="auto">
            <a:xfrm>
              <a:off x="7910532" y="5619762"/>
              <a:ext cx="97334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500" b="1" dirty="0">
                  <a:ea typeface="宋体" pitchFamily="2" charset="-122"/>
                </a:rPr>
                <a:t>100%</a:t>
              </a:r>
            </a:p>
          </p:txBody>
        </p:sp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9008891" y="6715145"/>
              <a:ext cx="97334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500" b="1" dirty="0">
                  <a:ea typeface="宋体" pitchFamily="2" charset="-122"/>
                </a:rPr>
                <a:t>100%</a:t>
              </a:r>
            </a:p>
          </p:txBody>
        </p:sp>
        <p:sp>
          <p:nvSpPr>
            <p:cNvPr id="26634" name="TextBox 8"/>
            <p:cNvSpPr txBox="1">
              <a:spLocks noChangeArrowheads="1"/>
            </p:cNvSpPr>
            <p:nvPr/>
          </p:nvSpPr>
          <p:spPr bwMode="auto">
            <a:xfrm>
              <a:off x="9010677" y="3438522"/>
              <a:ext cx="973343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ea typeface="宋体" pitchFamily="2" charset="-122"/>
                </a:rPr>
                <a:t>0 %</a:t>
              </a:r>
            </a:p>
          </p:txBody>
        </p:sp>
        <p:sp>
          <p:nvSpPr>
            <p:cNvPr id="26635" name="TextBox 9"/>
            <p:cNvSpPr txBox="1">
              <a:spLocks noChangeArrowheads="1"/>
            </p:cNvSpPr>
            <p:nvPr/>
          </p:nvSpPr>
          <p:spPr bwMode="auto">
            <a:xfrm>
              <a:off x="5719767" y="6715145"/>
              <a:ext cx="973343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ea typeface="宋体" pitchFamily="2" charset="-122"/>
                </a:rPr>
                <a:t>0 %</a:t>
              </a:r>
            </a:p>
          </p:txBody>
        </p:sp>
      </p:grp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34" y="666045"/>
            <a:ext cx="4484511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10800000" flipV="1">
            <a:off x="5638800" y="76200"/>
            <a:ext cx="7620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76200"/>
            <a:ext cx="8382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24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Eve’s final scheme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1447"/>
          <a:stretch>
            <a:fillRect/>
          </a:stretch>
        </p:blipFill>
        <p:spPr bwMode="auto">
          <a:xfrm>
            <a:off x="0" y="541867"/>
            <a:ext cx="8875889" cy="63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25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22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04"/>
          <p:cNvSpPr txBox="1">
            <a:spLocks noChangeArrowheads="1"/>
          </p:cNvSpPr>
          <p:nvPr/>
        </p:nvSpPr>
        <p:spPr bwMode="auto">
          <a:xfrm rot="1200000">
            <a:off x="6698105" y="3799401"/>
            <a:ext cx="391758" cy="2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ea typeface="宋体" pitchFamily="2" charset="-122"/>
              </a:rPr>
              <a:t>S12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0"/>
            <a:ext cx="9144000" cy="934156"/>
          </a:xfrm>
          <a:prstGeom prst="rect">
            <a:avLst/>
          </a:prstGeom>
          <a:solidFill>
            <a:srgbClr val="000000">
              <a:alpha val="50195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zh-CN" altLang="zh-CN">
              <a:ea typeface="宋体" pitchFamily="2" charset="-122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-32456" y="-32456"/>
            <a:ext cx="9210323" cy="6921500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zh-CN" altLang="zh-CN">
              <a:ea typeface="宋体" pitchFamily="2" charset="-122"/>
            </a:endParaRP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26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FFFFFF"/>
                </a:solidFill>
                <a:ea typeface="宋体" pitchFamily="2" charset="-122"/>
              </a:rPr>
              <a:t>Eavesdropping on installed QKD line</a:t>
            </a:r>
            <a:br>
              <a:rPr lang="en-US" altLang="zh-CN" dirty="0" smtClean="0">
                <a:solidFill>
                  <a:srgbClr val="FFFFFF"/>
                </a:solidFill>
                <a:ea typeface="宋体" pitchFamily="2" charset="-122"/>
              </a:rPr>
            </a:br>
            <a:r>
              <a:rPr lang="en-US" altLang="zh-CN" sz="1800" dirty="0" smtClean="0">
                <a:solidFill>
                  <a:srgbClr val="FFFFFF"/>
                </a:solidFill>
                <a:ea typeface="宋体" pitchFamily="2" charset="-122"/>
              </a:rPr>
              <a:t>on campus of the National University of Singapore</a:t>
            </a:r>
          </a:p>
        </p:txBody>
      </p:sp>
      <p:pic>
        <p:nvPicPr>
          <p:cNvPr id="21511" name="Picture 5" descr="a294-4-4cr-forpres.jpg"/>
          <p:cNvPicPr>
            <a:picLocks noChangeAspect="1"/>
          </p:cNvPicPr>
          <p:nvPr/>
        </p:nvPicPr>
        <p:blipFill>
          <a:blip r:embed="rId3" cstate="print"/>
          <a:srcRect t="3125" r="7384" b="4002"/>
          <a:stretch>
            <a:fillRect/>
          </a:stretch>
        </p:blipFill>
        <p:spPr bwMode="auto">
          <a:xfrm>
            <a:off x="63500" y="1016000"/>
            <a:ext cx="3454400" cy="20955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12" name="Picture 6" descr="a295-5-4cr-forpres.jpg"/>
          <p:cNvPicPr>
            <a:picLocks noChangeAspect="1"/>
          </p:cNvPicPr>
          <p:nvPr/>
        </p:nvPicPr>
        <p:blipFill>
          <a:blip r:embed="rId4" cstate="print"/>
          <a:srcRect l="2730" b="5263"/>
          <a:stretch>
            <a:fillRect/>
          </a:stretch>
        </p:blipFill>
        <p:spPr bwMode="auto">
          <a:xfrm>
            <a:off x="7112001" y="1778001"/>
            <a:ext cx="1968500" cy="1312333"/>
          </a:xfrm>
          <a:prstGeom prst="rect">
            <a:avLst/>
          </a:prstGeom>
          <a:noFill/>
          <a:ln w="317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1513" name="Picture 7" descr="a292-32-4cr-forpres.jpg"/>
          <p:cNvPicPr>
            <a:picLocks noChangeAspect="1"/>
          </p:cNvPicPr>
          <p:nvPr/>
        </p:nvPicPr>
        <p:blipFill>
          <a:blip r:embed="rId5" cstate="print"/>
          <a:srcRect l="2698" t="7448" b="12987"/>
          <a:stretch>
            <a:fillRect/>
          </a:stretch>
        </p:blipFill>
        <p:spPr bwMode="auto">
          <a:xfrm>
            <a:off x="2984501" y="4540956"/>
            <a:ext cx="5397500" cy="2253545"/>
          </a:xfrm>
          <a:prstGeom prst="rect">
            <a:avLst/>
          </a:prstGeom>
          <a:noFill/>
          <a:ln w="3175">
            <a:solidFill>
              <a:srgbClr val="FF9900"/>
            </a:solidFill>
            <a:miter lim="800000"/>
            <a:headEnd/>
            <a:tailEnd/>
          </a:ln>
        </p:spPr>
      </p:pic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448278" y="2751667"/>
            <a:ext cx="4152900" cy="1495778"/>
            <a:chOff x="2754804" y="3094893"/>
            <a:chExt cx="4670928" cy="1683098"/>
          </a:xfrm>
        </p:grpSpPr>
        <p:cxnSp>
          <p:nvCxnSpPr>
            <p:cNvPr id="28701" name="Straight Connector 14"/>
            <p:cNvCxnSpPr>
              <a:cxnSpLocks noChangeShapeType="1"/>
            </p:cNvCxnSpPr>
            <p:nvPr/>
          </p:nvCxnSpPr>
          <p:spPr bwMode="auto">
            <a:xfrm flipV="1">
              <a:off x="2754804" y="4659924"/>
              <a:ext cx="145823" cy="66682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2835230" y="4697521"/>
              <a:ext cx="92680" cy="38116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3" name="Straight Connector 22"/>
            <p:cNvCxnSpPr>
              <a:cxnSpLocks noChangeShapeType="1"/>
            </p:cNvCxnSpPr>
            <p:nvPr/>
          </p:nvCxnSpPr>
          <p:spPr bwMode="auto">
            <a:xfrm flipV="1">
              <a:off x="2868804" y="4260502"/>
              <a:ext cx="1130439" cy="517489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4" name="Straight Connector 25"/>
            <p:cNvCxnSpPr>
              <a:cxnSpLocks noChangeShapeType="1"/>
            </p:cNvCxnSpPr>
            <p:nvPr/>
          </p:nvCxnSpPr>
          <p:spPr bwMode="auto">
            <a:xfrm rot="16200000" flipV="1">
              <a:off x="3878664" y="4195186"/>
              <a:ext cx="135652" cy="65314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5" name="Straight Connector 27"/>
            <p:cNvCxnSpPr>
              <a:cxnSpLocks noChangeShapeType="1"/>
            </p:cNvCxnSpPr>
            <p:nvPr/>
          </p:nvCxnSpPr>
          <p:spPr bwMode="auto">
            <a:xfrm flipV="1">
              <a:off x="3883688" y="4094703"/>
              <a:ext cx="160774" cy="75364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6" name="Straight Connector 30"/>
            <p:cNvCxnSpPr>
              <a:cxnSpLocks noChangeShapeType="1"/>
            </p:cNvCxnSpPr>
            <p:nvPr/>
          </p:nvCxnSpPr>
          <p:spPr bwMode="auto">
            <a:xfrm rot="16200000" flipV="1">
              <a:off x="3848519" y="3893736"/>
              <a:ext cx="306475" cy="145702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7" name="Straight Connector 32"/>
            <p:cNvCxnSpPr>
              <a:cxnSpLocks noChangeShapeType="1"/>
            </p:cNvCxnSpPr>
            <p:nvPr/>
          </p:nvCxnSpPr>
          <p:spPr bwMode="auto">
            <a:xfrm flipV="1">
              <a:off x="3898762" y="3230544"/>
              <a:ext cx="1326381" cy="602903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8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5112099" y="3318468"/>
              <a:ext cx="306475" cy="150725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09" name="Straight Connector 36"/>
            <p:cNvCxnSpPr>
              <a:cxnSpLocks noChangeShapeType="1"/>
            </p:cNvCxnSpPr>
            <p:nvPr/>
          </p:nvCxnSpPr>
          <p:spPr bwMode="auto">
            <a:xfrm flipV="1">
              <a:off x="5315579" y="3456633"/>
              <a:ext cx="266281" cy="125604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0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5458768" y="3233056"/>
              <a:ext cx="351693" cy="135657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1" name="Straight Connector 41"/>
            <p:cNvCxnSpPr>
              <a:cxnSpLocks noChangeShapeType="1"/>
            </p:cNvCxnSpPr>
            <p:nvPr/>
          </p:nvCxnSpPr>
          <p:spPr bwMode="auto">
            <a:xfrm>
              <a:off x="5677319" y="3094893"/>
              <a:ext cx="753627" cy="286378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2" name="Straight Connector 43"/>
            <p:cNvCxnSpPr>
              <a:cxnSpLocks noChangeShapeType="1"/>
            </p:cNvCxnSpPr>
            <p:nvPr/>
          </p:nvCxnSpPr>
          <p:spPr bwMode="auto">
            <a:xfrm rot="5400000">
              <a:off x="6325439" y="3411416"/>
              <a:ext cx="95459" cy="35169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3" name="Straight Connector 45"/>
            <p:cNvCxnSpPr>
              <a:cxnSpLocks noChangeShapeType="1"/>
            </p:cNvCxnSpPr>
            <p:nvPr/>
          </p:nvCxnSpPr>
          <p:spPr bwMode="auto">
            <a:xfrm>
              <a:off x="6352922" y="3439045"/>
              <a:ext cx="223724" cy="82902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4" name="Straight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6508822" y="3449098"/>
              <a:ext cx="145700" cy="60289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5" name="Straight Connector 49"/>
            <p:cNvCxnSpPr>
              <a:cxnSpLocks noChangeShapeType="1"/>
            </p:cNvCxnSpPr>
            <p:nvPr/>
          </p:nvCxnSpPr>
          <p:spPr bwMode="auto">
            <a:xfrm>
              <a:off x="6611815" y="3446584"/>
              <a:ext cx="251209" cy="95460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6" name="Straight Connector 51"/>
            <p:cNvCxnSpPr>
              <a:cxnSpLocks noChangeShapeType="1"/>
            </p:cNvCxnSpPr>
            <p:nvPr/>
          </p:nvCxnSpPr>
          <p:spPr bwMode="auto">
            <a:xfrm rot="5400000">
              <a:off x="6697226" y="3577215"/>
              <a:ext cx="231112" cy="80387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7" name="Straight Connector 53"/>
            <p:cNvCxnSpPr>
              <a:cxnSpLocks noChangeShapeType="1"/>
            </p:cNvCxnSpPr>
            <p:nvPr/>
          </p:nvCxnSpPr>
          <p:spPr bwMode="auto">
            <a:xfrm>
              <a:off x="6732396" y="3743011"/>
              <a:ext cx="296426" cy="115556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8" name="Straight Connector 56"/>
            <p:cNvCxnSpPr>
              <a:cxnSpLocks noChangeShapeType="1"/>
            </p:cNvCxnSpPr>
            <p:nvPr/>
          </p:nvCxnSpPr>
          <p:spPr bwMode="auto">
            <a:xfrm rot="5400000">
              <a:off x="6865537" y="3916345"/>
              <a:ext cx="180870" cy="65315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8719" name="Straight Connector 58"/>
            <p:cNvCxnSpPr>
              <a:cxnSpLocks noChangeShapeType="1"/>
            </p:cNvCxnSpPr>
            <p:nvPr/>
          </p:nvCxnSpPr>
          <p:spPr bwMode="auto">
            <a:xfrm>
              <a:off x="6923314" y="3999244"/>
              <a:ext cx="502418" cy="190919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 rot="-1440000">
            <a:off x="2228145" y="4119034"/>
            <a:ext cx="254000" cy="254000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zh-CN">
              <a:ea typeface="宋体" pitchFamily="2" charset="-122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 rot="-4200000">
            <a:off x="6571545" y="3635022"/>
            <a:ext cx="254000" cy="2540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zh-CN">
              <a:ea typeface="宋体" pitchFamily="2" charset="-122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rot="-4200000">
            <a:off x="5600700" y="2904067"/>
            <a:ext cx="254000" cy="352778"/>
          </a:xfrm>
          <a:prstGeom prst="rect">
            <a:avLst/>
          </a:prstGeom>
          <a:solidFill>
            <a:srgbClr val="FF99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zh-CN">
              <a:ea typeface="宋体" pitchFamily="2" charset="-122"/>
            </a:endParaRP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6719712" y="3088923"/>
            <a:ext cx="1291167" cy="595489"/>
          </a:xfrm>
          <a:prstGeom prst="line">
            <a:avLst/>
          </a:prstGeom>
          <a:noFill/>
          <a:ln w="6350" algn="ctr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 rot="16200000" flipV="1">
            <a:off x="1571273" y="3449461"/>
            <a:ext cx="1083733" cy="433212"/>
          </a:xfrm>
          <a:prstGeom prst="lin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rot="5400000" flipH="1" flipV="1">
            <a:off x="4882444" y="3701345"/>
            <a:ext cx="1422400" cy="242711"/>
          </a:xfrm>
          <a:prstGeom prst="line">
            <a:avLst/>
          </a:prstGeom>
          <a:noFill/>
          <a:ln w="6350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937000" y="2329745"/>
            <a:ext cx="1491418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b="0">
                <a:solidFill>
                  <a:srgbClr val="FFFF00"/>
                </a:solidFill>
                <a:ea typeface="宋体" pitchFamily="2" charset="-122"/>
              </a:rPr>
              <a:t>290 m of fiber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415345" y="3828345"/>
            <a:ext cx="616178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pitchFamily="2" charset="-122"/>
              </a:rPr>
              <a:t>Alice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866467" y="3547534"/>
            <a:ext cx="532822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>
                <a:solidFill>
                  <a:srgbClr val="00FF00"/>
                </a:solidFill>
                <a:ea typeface="宋体" pitchFamily="2" charset="-122"/>
              </a:rPr>
              <a:t>Bob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689601" y="2611967"/>
            <a:ext cx="488323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  <a:ea typeface="宋体" pitchFamily="2" charset="-122"/>
              </a:rPr>
              <a:t>Eve</a:t>
            </a:r>
          </a:p>
        </p:txBody>
      </p:sp>
      <p:sp>
        <p:nvSpPr>
          <p:cNvPr id="28694" name="TextBox 101"/>
          <p:cNvSpPr txBox="1">
            <a:spLocks noChangeArrowheads="1"/>
          </p:cNvSpPr>
          <p:nvPr/>
        </p:nvSpPr>
        <p:spPr bwMode="auto">
          <a:xfrm rot="-1440000">
            <a:off x="2679260" y="4171934"/>
            <a:ext cx="391758" cy="2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ea typeface="宋体" pitchFamily="2" charset="-122"/>
              </a:rPr>
              <a:t>S15</a:t>
            </a:r>
          </a:p>
        </p:txBody>
      </p:sp>
      <p:sp>
        <p:nvSpPr>
          <p:cNvPr id="28695" name="TextBox 102"/>
          <p:cNvSpPr txBox="1">
            <a:spLocks noChangeArrowheads="1"/>
          </p:cNvSpPr>
          <p:nvPr/>
        </p:nvSpPr>
        <p:spPr bwMode="auto">
          <a:xfrm rot="-1440000">
            <a:off x="4057916" y="3418401"/>
            <a:ext cx="391758" cy="2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ea typeface="宋体" pitchFamily="2" charset="-122"/>
              </a:rPr>
              <a:t>S14</a:t>
            </a:r>
          </a:p>
        </p:txBody>
      </p:sp>
      <p:sp>
        <p:nvSpPr>
          <p:cNvPr id="28696" name="TextBox 103"/>
          <p:cNvSpPr txBox="1">
            <a:spLocks noChangeArrowheads="1"/>
          </p:cNvSpPr>
          <p:nvPr/>
        </p:nvSpPr>
        <p:spPr bwMode="auto">
          <a:xfrm rot="1200000">
            <a:off x="5255949" y="3281523"/>
            <a:ext cx="391758" cy="2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ea typeface="宋体" pitchFamily="2" charset="-122"/>
              </a:rPr>
              <a:t>S13</a:t>
            </a: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5572479" y="2863145"/>
            <a:ext cx="351366" cy="433211"/>
            <a:chOff x="6248404" y="3180082"/>
            <a:chExt cx="396236" cy="548639"/>
          </a:xfrm>
        </p:grpSpPr>
        <p:cxnSp>
          <p:nvCxnSpPr>
            <p:cNvPr id="28699" name="Straight Connector 106"/>
            <p:cNvCxnSpPr>
              <a:cxnSpLocks noChangeShapeType="1"/>
            </p:cNvCxnSpPr>
            <p:nvPr/>
          </p:nvCxnSpPr>
          <p:spPr bwMode="auto">
            <a:xfrm rot="16200000" flipH="1">
              <a:off x="6177284" y="3423921"/>
              <a:ext cx="548639" cy="60961"/>
            </a:xfrm>
            <a:prstGeom prst="line">
              <a:avLst/>
            </a:prstGeom>
            <a:noFill/>
            <a:ln w="57150" algn="ctr">
              <a:solidFill>
                <a:srgbClr val="FF9900"/>
              </a:solidFill>
              <a:round/>
              <a:headEnd/>
              <a:tailEnd/>
            </a:ln>
          </p:spPr>
        </p:cxnSp>
        <p:cxnSp>
          <p:nvCxnSpPr>
            <p:cNvPr id="28700" name="Straight Connector 107"/>
            <p:cNvCxnSpPr>
              <a:cxnSpLocks noChangeShapeType="1"/>
            </p:cNvCxnSpPr>
            <p:nvPr/>
          </p:nvCxnSpPr>
          <p:spPr bwMode="auto">
            <a:xfrm rot="10800000" flipV="1">
              <a:off x="6248404" y="3261359"/>
              <a:ext cx="396236" cy="375921"/>
            </a:xfrm>
            <a:prstGeom prst="line">
              <a:avLst/>
            </a:prstGeom>
            <a:noFill/>
            <a:ln w="57150" algn="ctr">
              <a:solidFill>
                <a:srgbClr val="FF9900"/>
              </a:solidFill>
              <a:round/>
              <a:headEnd/>
              <a:tailEnd/>
            </a:ln>
          </p:spPr>
        </p:cxnSp>
      </p:grpSp>
      <p:sp>
        <p:nvSpPr>
          <p:cNvPr id="28698" name="TextBox 46"/>
          <p:cNvSpPr txBox="1">
            <a:spLocks noChangeArrowheads="1"/>
          </p:cNvSpPr>
          <p:nvPr/>
        </p:nvSpPr>
        <p:spPr bwMode="auto">
          <a:xfrm>
            <a:off x="21168" y="6667501"/>
            <a:ext cx="1190053" cy="2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en-US" altLang="zh-CN" sz="800" dirty="0">
                <a:solidFill>
                  <a:srgbClr val="969696"/>
                </a:solidFill>
                <a:ea typeface="宋体" pitchFamily="2" charset="-122"/>
              </a:rPr>
              <a:t>Satellite image ©</a:t>
            </a:r>
            <a:r>
              <a:rPr lang="en-US" altLang="zh-CN" sz="200" dirty="0">
                <a:solidFill>
                  <a:srgbClr val="969696"/>
                </a:solidFill>
                <a:ea typeface="宋体" pitchFamily="2" charset="-122"/>
              </a:rPr>
              <a:t> </a:t>
            </a:r>
            <a:r>
              <a:rPr lang="en-US" altLang="zh-CN" sz="800" dirty="0">
                <a:solidFill>
                  <a:srgbClr val="969696"/>
                </a:solidFill>
                <a:ea typeface="宋体" pitchFamily="2" charset="-122"/>
              </a:rPr>
              <a:t>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96" grpId="0"/>
      <p:bldP spid="99" grpId="0"/>
      <p:bldP spid="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Does Eve really have 100% of the key?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479" y="3357034"/>
            <a:ext cx="181842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Clicks in Bob:</a:t>
            </a:r>
            <a:endParaRPr lang="en-SG" altLang="zh-CN" sz="2400" dirty="0">
              <a:ea typeface="宋体" pitchFamily="2" charset="-122"/>
            </a:endParaRP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1587501"/>
          <a:ext cx="9144000" cy="2033411"/>
        </p:xfrm>
        <a:graphic>
          <a:graphicData uri="http://schemas.openxmlformats.org/presentationml/2006/ole">
            <p:oleObj spid="_x0000_s60418" name="Graph" r:id="rId3" imgW="4276800" imgH="3022560" progId="Origin50.Graph">
              <p:embed/>
            </p:oleObj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3810000"/>
          <a:ext cx="9144000" cy="2033412"/>
        </p:xfrm>
        <a:graphic>
          <a:graphicData uri="http://schemas.openxmlformats.org/presentationml/2006/ole">
            <p:oleObj spid="_x0000_s60419" name="Graph" r:id="rId4" imgW="4276800" imgH="3022560" progId="Origin50.Graph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501" y="1079500"/>
            <a:ext cx="1761683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Clicks in Eve: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7" name="矩形 19"/>
          <p:cNvSpPr>
            <a:spLocks noChangeArrowheads="1"/>
          </p:cNvSpPr>
          <p:nvPr/>
        </p:nvSpPr>
        <p:spPr bwMode="auto">
          <a:xfrm>
            <a:off x="0" y="825501"/>
            <a:ext cx="9144000" cy="56515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501" y="1079500"/>
            <a:ext cx="2861343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Clicks in </a:t>
            </a:r>
            <a:r>
              <a:rPr lang="en-US" altLang="zh-CN" sz="2400" dirty="0">
                <a:solidFill>
                  <a:srgbClr val="00B0F0"/>
                </a:solidFill>
                <a:ea typeface="宋体" pitchFamily="2" charset="-122"/>
              </a:rPr>
              <a:t>Eve</a:t>
            </a:r>
            <a:r>
              <a:rPr lang="en-US" altLang="zh-CN" sz="2400" dirty="0">
                <a:ea typeface="宋体" pitchFamily="2" charset="-122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Bob</a:t>
            </a:r>
            <a:r>
              <a:rPr lang="en-US" altLang="zh-CN" sz="2400" dirty="0">
                <a:ea typeface="宋体" pitchFamily="2" charset="-122"/>
              </a:rPr>
              <a:t>: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25501" y="1968501"/>
            <a:ext cx="571500" cy="5715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5050367"/>
            <a:ext cx="594360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endParaRPr lang="en-US" altLang="zh-CN" sz="3200" dirty="0">
              <a:ea typeface="宋体" pitchFamily="2" charset="-122"/>
            </a:endParaRPr>
          </a:p>
          <a:p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 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Eve 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has 100%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of 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key</a:t>
            </a:r>
            <a:b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</a:br>
            <a:r>
              <a:rPr lang="en-US" altLang="zh-CN" sz="2000" dirty="0" smtClean="0">
                <a:ea typeface="宋体" pitchFamily="2" charset="-122"/>
              </a:rPr>
              <a:t>   because </a:t>
            </a:r>
            <a:r>
              <a:rPr lang="en-US" altLang="zh-CN" sz="2000" dirty="0">
                <a:ea typeface="宋体" pitchFamily="2" charset="-122"/>
              </a:rPr>
              <a:t>Bob has to reveal which </a:t>
            </a:r>
            <a:r>
              <a:rPr lang="en-US" altLang="zh-CN" sz="2000" dirty="0" smtClean="0">
                <a:ea typeface="宋体" pitchFamily="2" charset="-122"/>
              </a:rPr>
              <a:t>clicks</a:t>
            </a: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were </a:t>
            </a:r>
            <a:r>
              <a:rPr lang="en-US" altLang="zh-CN" sz="2000" dirty="0">
                <a:ea typeface="宋体" pitchFamily="2" charset="-122"/>
              </a:rPr>
              <a:t>received</a:t>
            </a:r>
            <a:endParaRPr lang="en-SG" altLang="zh-CN" sz="2000" dirty="0"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2500" y="4000500"/>
            <a:ext cx="2299137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Good correlation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1" y="3556001"/>
            <a:ext cx="1143000" cy="132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en-SG" altLang="zh-CN" sz="8000" dirty="0">
                <a:solidFill>
                  <a:srgbClr val="00B050"/>
                </a:solidFill>
                <a:latin typeface="Wingdings" pitchFamily="2" charset="2"/>
                <a:ea typeface="宋体" pitchFamily="2" charset="-122"/>
              </a:rPr>
              <a:t>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4644" y="5016500"/>
            <a:ext cx="2411989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More clicks </a:t>
            </a:r>
            <a:r>
              <a:rPr lang="en-US" altLang="zh-CN" sz="2400" dirty="0" smtClean="0">
                <a:ea typeface="宋体" pitchFamily="2" charset="-122"/>
              </a:rPr>
              <a:t>at </a:t>
            </a:r>
            <a:r>
              <a:rPr lang="en-US" altLang="zh-CN" sz="2400" dirty="0">
                <a:ea typeface="宋体" pitchFamily="2" charset="-122"/>
              </a:rPr>
              <a:t>Eve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501" y="4572001"/>
            <a:ext cx="1143000" cy="132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en-SG" altLang="zh-CN" sz="8000" dirty="0">
                <a:solidFill>
                  <a:srgbClr val="FFC000"/>
                </a:solidFill>
                <a:latin typeface="Wingdings" pitchFamily="2" charset="2"/>
                <a:ea typeface="宋体" pitchFamily="2" charset="-122"/>
              </a:rPr>
              <a:t>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9001" y="5461000"/>
            <a:ext cx="2723444" cy="53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ea typeface="宋体" pitchFamily="2" charset="-122"/>
              </a:rPr>
              <a:t>doesn’t matter</a:t>
            </a:r>
            <a:endParaRPr lang="en-SG" altLang="zh-CN" sz="2800" dirty="0">
              <a:solidFill>
                <a:srgbClr val="C00000"/>
              </a:solidFill>
              <a:ea typeface="宋体" pitchFamily="2" charset="-122"/>
            </a:endParaRP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0" y="1587501"/>
          <a:ext cx="9144000" cy="2033411"/>
        </p:xfrm>
        <a:graphic>
          <a:graphicData uri="http://schemas.openxmlformats.org/presentationml/2006/ole">
            <p:oleObj spid="_x0000_s60420" name="Graph" r:id="rId5" imgW="4276800" imgH="3022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523" y="381001"/>
            <a:ext cx="9001477" cy="62865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2400" b="0" dirty="0" smtClean="0">
              <a:latin typeface="+mj-lt"/>
              <a:ea typeface="宋体" pitchFamily="2" charset="-122"/>
            </a:endParaRPr>
          </a:p>
          <a:p>
            <a:pPr algn="ctr">
              <a:buNone/>
            </a:pPr>
            <a:r>
              <a:rPr lang="en-US" altLang="zh-CN" sz="2400" b="0" dirty="0" smtClean="0">
                <a:latin typeface="+mj-lt"/>
                <a:ea typeface="宋体" pitchFamily="2" charset="-122"/>
              </a:rPr>
              <a:t>		</a:t>
            </a:r>
          </a:p>
          <a:p>
            <a:pPr>
              <a:buFont typeface="Symbol" pitchFamily="18" charset="2"/>
              <a:buNone/>
            </a:pPr>
            <a:r>
              <a:rPr lang="en-US" altLang="zh-CN" sz="2400" dirty="0" smtClean="0">
                <a:latin typeface="+mj-lt"/>
                <a:ea typeface="宋体" pitchFamily="2" charset="-122"/>
              </a:rPr>
              <a:t>		R</a:t>
            </a:r>
            <a:r>
              <a:rPr lang="en-US" altLang="zh-CN" sz="2400" b="0" dirty="0" smtClean="0">
                <a:latin typeface="+mj-lt"/>
                <a:ea typeface="宋体" pitchFamily="2" charset="-122"/>
              </a:rPr>
              <a:t>aw key rate		25 k counts/s over 8 minutes</a:t>
            </a:r>
            <a:br>
              <a:rPr lang="en-US" altLang="zh-CN" sz="2400" b="0" dirty="0" smtClean="0">
                <a:latin typeface="+mj-lt"/>
                <a:ea typeface="宋体" pitchFamily="2" charset="-122"/>
              </a:rPr>
            </a:br>
            <a:endParaRPr lang="en-US" altLang="zh-CN" sz="2400" b="0" dirty="0" smtClean="0">
              <a:latin typeface="+mj-lt"/>
              <a:ea typeface="宋体" pitchFamily="2" charset="-122"/>
            </a:endParaRPr>
          </a:p>
          <a:p>
            <a:pPr>
              <a:buFont typeface="Symbol" pitchFamily="18" charset="2"/>
              <a:buNone/>
            </a:pPr>
            <a:r>
              <a:rPr lang="en-US" altLang="zh-CN" sz="2400" b="0" dirty="0" smtClean="0">
                <a:latin typeface="+mj-lt"/>
                <a:ea typeface="宋体" pitchFamily="2" charset="-122"/>
              </a:rPr>
              <a:t>     		Eve sent to Bob : </a:t>
            </a:r>
            <a:r>
              <a:rPr lang="zh-CN" altLang="en-US" sz="2400" b="0" dirty="0" smtClean="0">
                <a:latin typeface="+mj-lt"/>
                <a:ea typeface="宋体" pitchFamily="2" charset="-122"/>
              </a:rPr>
              <a:t>         </a:t>
            </a:r>
            <a:r>
              <a:rPr lang="en-US" altLang="zh-CN" sz="2400" b="0" dirty="0" smtClean="0">
                <a:latin typeface="+mj-lt"/>
                <a:ea typeface="宋体" pitchFamily="2" charset="-122"/>
              </a:rPr>
              <a:t>12 780 101 </a:t>
            </a:r>
            <a:r>
              <a:rPr lang="en-US" altLang="zh-CN" sz="2400" dirty="0" smtClean="0">
                <a:latin typeface="+mj-lt"/>
                <a:ea typeface="宋体" pitchFamily="2" charset="-122"/>
              </a:rPr>
              <a:t>bits</a:t>
            </a:r>
            <a:endParaRPr lang="en-US" altLang="zh-CN" sz="2400" b="0" dirty="0" smtClean="0">
              <a:latin typeface="+mj-lt"/>
              <a:ea typeface="宋体" pitchFamily="2" charset="-122"/>
            </a:endParaRPr>
          </a:p>
          <a:p>
            <a:pPr>
              <a:buFont typeface="Symbol" pitchFamily="18" charset="2"/>
              <a:buNone/>
            </a:pPr>
            <a:r>
              <a:rPr lang="en-US" altLang="zh-CN" sz="2400" b="0" dirty="0" smtClean="0">
                <a:latin typeface="+mj-lt"/>
                <a:ea typeface="宋体" pitchFamily="2" charset="-122"/>
              </a:rPr>
              <a:t>     		Bob received:               12 754 445  (99.8%)</a:t>
            </a:r>
          </a:p>
          <a:p>
            <a:pPr>
              <a:buFont typeface="Symbol" pitchFamily="18" charset="2"/>
              <a:buNone/>
            </a:pPr>
            <a:r>
              <a:rPr lang="en-US" altLang="zh-CN" sz="2400" b="0" dirty="0" smtClean="0">
                <a:solidFill>
                  <a:schemeClr val="tx2"/>
                </a:solidFill>
                <a:latin typeface="+mj-lt"/>
                <a:ea typeface="宋体" pitchFamily="2" charset="-122"/>
              </a:rPr>
              <a:t>     		Correlated:                    12 754 439</a:t>
            </a:r>
            <a:r>
              <a:rPr lang="en-US" altLang="zh-CN" sz="2400" dirty="0" smtClean="0">
                <a:solidFill>
                  <a:schemeClr val="tx2"/>
                </a:solidFill>
                <a:latin typeface="+mj-lt"/>
                <a:ea typeface="宋体" pitchFamily="2" charset="-122"/>
              </a:rPr>
              <a:t>  </a:t>
            </a:r>
            <a:r>
              <a:rPr lang="en-US" altLang="zh-CN" sz="2400" b="0" dirty="0" smtClean="0">
                <a:solidFill>
                  <a:schemeClr val="tx2"/>
                </a:solidFill>
                <a:latin typeface="+mj-lt"/>
                <a:ea typeface="宋体" pitchFamily="2" charset="-122"/>
              </a:rPr>
              <a:t>(99.9998% correct bit value)</a:t>
            </a:r>
            <a:endParaRPr lang="en-US" altLang="zh-CN" sz="2400" b="0" dirty="0" smtClean="0">
              <a:solidFill>
                <a:srgbClr val="FF0000"/>
              </a:solidFill>
              <a:latin typeface="+mj-lt"/>
              <a:ea typeface="宋体" pitchFamily="2" charset="-122"/>
            </a:endParaRPr>
          </a:p>
          <a:p>
            <a:pPr>
              <a:buFont typeface="Symbol" pitchFamily="18" charset="2"/>
              <a:buNone/>
            </a:pPr>
            <a:r>
              <a:rPr lang="en-US" altLang="zh-CN" sz="2400" b="0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     		</a:t>
            </a:r>
            <a:r>
              <a:rPr lang="en-US" altLang="zh-CN" sz="2400" b="0" dirty="0" smtClean="0">
                <a:latin typeface="+mj-lt"/>
                <a:ea typeface="宋体" pitchFamily="2" charset="-122"/>
              </a:rPr>
              <a:t>Extra clicks in Bob:                       0  </a:t>
            </a:r>
          </a:p>
          <a:p>
            <a:pPr>
              <a:buFont typeface="Symbol" pitchFamily="18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		</a:t>
            </a:r>
            <a:r>
              <a:rPr lang="en-US" altLang="zh-CN" sz="2400" dirty="0" smtClean="0">
                <a:solidFill>
                  <a:schemeClr val="tx2"/>
                </a:solidFill>
                <a:latin typeface="+mj-lt"/>
                <a:ea typeface="宋体" pitchFamily="2" charset="-122"/>
              </a:rPr>
              <a:t>QBER</a:t>
            </a:r>
            <a:r>
              <a:rPr lang="en-US" altLang="zh-CN" sz="2400" dirty="0" smtClean="0">
                <a:solidFill>
                  <a:schemeClr val="tx2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kept at</a:t>
            </a:r>
            <a:r>
              <a:rPr lang="en-US" altLang="zh-CN" sz="2400" dirty="0" smtClean="0">
                <a:solidFill>
                  <a:schemeClr val="tx2"/>
                </a:solidFill>
                <a:ea typeface="宋体" pitchFamily="2" charset="-122"/>
              </a:rPr>
              <a:t>			</a:t>
            </a:r>
            <a:r>
              <a:rPr lang="zh-CN" altLang="en-US" sz="2400" dirty="0" smtClean="0">
                <a:solidFill>
                  <a:schemeClr val="tx2"/>
                </a:solidFill>
                <a:ea typeface="宋体" pitchFamily="2" charset="-122"/>
              </a:rPr>
              <a:t>≈ </a:t>
            </a:r>
            <a:r>
              <a:rPr lang="en-US" altLang="zh-CN" sz="2400" dirty="0" smtClean="0">
                <a:solidFill>
                  <a:schemeClr val="tx2"/>
                </a:solidFill>
                <a:ea typeface="宋体" pitchFamily="2" charset="-122"/>
              </a:rPr>
              <a:t>6%  &lt;  11% limit setting alarm</a:t>
            </a:r>
          </a:p>
          <a:p>
            <a:pPr>
              <a:buFont typeface="Symbol" pitchFamily="18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		No noticeable change </a:t>
            </a:r>
            <a:r>
              <a:rPr lang="en-US" altLang="zh-CN" sz="2400" dirty="0" smtClean="0">
                <a:ea typeface="宋体" pitchFamily="2" charset="-122"/>
              </a:rPr>
              <a:t>after Eve’s interruption!</a:t>
            </a:r>
            <a:endParaRPr lang="en-US" altLang="zh-CN" sz="2400" b="0" dirty="0" smtClean="0">
              <a:solidFill>
                <a:schemeClr val="tx2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638800"/>
            <a:ext cx="653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solidFill>
                  <a:srgbClr val="FF0000"/>
                </a:solidFill>
              </a:rPr>
              <a:t>First implementation </a:t>
            </a:r>
            <a:r>
              <a:rPr lang="sv-SE" sz="2400" dirty="0" smtClean="0"/>
              <a:t>of an intercept-resend </a:t>
            </a:r>
            <a:r>
              <a:rPr lang="sv-SE" sz="2400" dirty="0" smtClean="0">
                <a:solidFill>
                  <a:srgbClr val="FF0000"/>
                </a:solidFill>
              </a:rPr>
              <a:t>attack</a:t>
            </a:r>
            <a:r>
              <a:rPr lang="sv-SE" sz="2400" dirty="0" smtClean="0"/>
              <a:t> </a:t>
            </a:r>
            <a:br>
              <a:rPr lang="sv-SE" sz="2400" dirty="0" smtClean="0"/>
            </a:br>
            <a:r>
              <a:rPr lang="sv-SE" sz="2400" dirty="0" smtClean="0"/>
              <a:t>under</a:t>
            </a:r>
            <a:r>
              <a:rPr lang="sv-SE" sz="2400" dirty="0" smtClean="0">
                <a:solidFill>
                  <a:srgbClr val="FF0000"/>
                </a:solidFill>
              </a:rPr>
              <a:t> realistic conditions!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28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Down by number</a:t>
            </a:r>
            <a:r>
              <a:rPr lang="en-US" altLang="zh-CN" sz="2400" b="1" dirty="0" smtClean="0"/>
              <a:t>s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914400"/>
            <a:ext cx="191890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Before attack: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8400" y="914400"/>
            <a:ext cx="1726801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 smtClean="0">
                <a:ea typeface="宋体" pitchFamily="2" charset="-122"/>
              </a:rPr>
              <a:t>After attack:</a:t>
            </a:r>
            <a:endParaRPr lang="en-SG" altLang="zh-CN" sz="2400" dirty="0"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" y="2209800"/>
            <a:ext cx="1219200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ea typeface="宋体" pitchFamily="2" charset="-122"/>
              </a:rPr>
              <a:t>Raw key 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  <a:ea typeface="宋体" pitchFamily="2" charset="-122"/>
              </a:rPr>
              <a:t>rate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  <a:ea typeface="宋体" pitchFamily="2" charset="-122"/>
              </a:rPr>
              <a:t>(cps)</a:t>
            </a:r>
            <a:endParaRPr lang="en-SG" altLang="zh-CN" sz="2000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343400"/>
            <a:ext cx="875543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QBER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(%)</a:t>
            </a:r>
            <a:endParaRPr lang="en-SG" altLang="zh-CN" sz="2400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Compare by plots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29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67000" y="6172200"/>
            <a:ext cx="1018209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</a:rPr>
              <a:t>Time (s)</a:t>
            </a:r>
            <a:endParaRPr lang="en-SG" altLang="zh-CN" sz="2000" dirty="0">
              <a:ea typeface="宋体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77000" y="6172200"/>
            <a:ext cx="1018209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000" dirty="0" smtClean="0">
                <a:ea typeface="宋体" pitchFamily="2" charset="-122"/>
              </a:rPr>
              <a:t>Time (s)</a:t>
            </a:r>
            <a:endParaRPr lang="en-SG" altLang="zh-CN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brief quantum key distribution  (QKD) primer</a:t>
            </a:r>
            <a:endParaRPr lang="en-US" sz="2400" b="1" dirty="0"/>
          </a:p>
        </p:txBody>
      </p:sp>
      <p:pic>
        <p:nvPicPr>
          <p:cNvPr id="4" name="Picture 4" descr="bar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66702" y="1812016"/>
            <a:ext cx="5810596" cy="4102331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905000" y="5410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5421868"/>
            <a:ext cx="50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Eve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541020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5181600" y="2362200"/>
            <a:ext cx="723900" cy="8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235" tIns="36117" rIns="72235" bIns="36117">
            <a:spAutoFit/>
          </a:bodyPr>
          <a:lstStyle/>
          <a:p>
            <a:pPr algn="ctr" eaLnBrk="0" hangingPunct="0"/>
            <a:r>
              <a:rPr lang="en-US" altLang="zh-CN" sz="5100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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257800" y="5257800"/>
            <a:ext cx="723900" cy="8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235" tIns="36117" rIns="72235" bIns="36117">
            <a:spAutoFit/>
          </a:bodyPr>
          <a:lstStyle/>
          <a:p>
            <a:pPr algn="ctr" eaLnBrk="0" hangingPunct="0"/>
            <a:r>
              <a:rPr lang="en-US" altLang="zh-CN" sz="5100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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6324600" y="2590800"/>
            <a:ext cx="729367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No click</a:t>
            </a: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6400800" y="5410200"/>
            <a:ext cx="1016304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Single click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396567" y="5799171"/>
            <a:ext cx="1754011" cy="382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500" dirty="0">
                <a:solidFill>
                  <a:srgbClr val="FF9900"/>
                </a:solidFill>
                <a:ea typeface="宋体" pitchFamily="2" charset="-122"/>
              </a:rPr>
              <a:t>Faked state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ea typeface="宋体" pitchFamily="2" charset="-122"/>
              </a:rPr>
              <a:t>Demo is coming…</a:t>
            </a:r>
            <a:endParaRPr lang="zh-CN" altLang="en-US" sz="2400" b="1" dirty="0" smtClean="0">
              <a:ea typeface="宋体" pitchFamily="2" charset="-122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8600" y="762000"/>
            <a:ext cx="8915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Symbol" pitchFamily="18" charset="2"/>
              <a:buNone/>
            </a:pPr>
            <a:r>
              <a:rPr lang="en-US" altLang="zh-CN" sz="2000" b="1" dirty="0" smtClean="0">
                <a:ea typeface="宋体" pitchFamily="2" charset="-122"/>
              </a:rPr>
              <a:t>Full control over a single channel in the real detection unit used for Bob</a:t>
            </a:r>
            <a:endParaRPr lang="zh-CN" altLang="en-US" sz="2000" b="1" dirty="0" smtClean="0">
              <a:ea typeface="宋体" pitchFamily="2" charset="-122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98661"/>
            <a:ext cx="5117467" cy="34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9387"/>
            <a:ext cx="5105400" cy="34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30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1145" y="3244334"/>
            <a:ext cx="564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b="1" dirty="0" smtClean="0"/>
              <a:t>How </a:t>
            </a:r>
            <a:r>
              <a:rPr lang="sv-SE" sz="2400" b="1" dirty="0" smtClean="0">
                <a:solidFill>
                  <a:srgbClr val="FF0000"/>
                </a:solidFill>
              </a:rPr>
              <a:t>vulnerable</a:t>
            </a:r>
            <a:r>
              <a:rPr lang="sv-SE" sz="2400" b="1" dirty="0" smtClean="0"/>
              <a:t> are </a:t>
            </a:r>
            <a:r>
              <a:rPr lang="sv-SE" sz="2400" b="1" dirty="0" smtClean="0">
                <a:solidFill>
                  <a:srgbClr val="FF0000"/>
                </a:solidFill>
              </a:rPr>
              <a:t>commercial</a:t>
            </a:r>
            <a:r>
              <a:rPr lang="sv-SE" sz="2400" b="1" dirty="0" smtClean="0"/>
              <a:t> detectors?</a:t>
            </a:r>
            <a:endParaRPr lang="en-US" sz="2400" b="1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31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erkinElmer-SPCM-AQR-13-FC-sn7272-manuf20011005-photos20080603-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30475" y="0"/>
            <a:ext cx="617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/>
              <a:t>Illustration with an </a:t>
            </a:r>
            <a:r>
              <a:rPr lang="sv-SE" sz="2400" b="1" dirty="0" smtClean="0">
                <a:solidFill>
                  <a:srgbClr val="FF0000"/>
                </a:solidFill>
              </a:rPr>
              <a:t>actively-quenched</a:t>
            </a:r>
            <a:r>
              <a:rPr lang="sv-SE" sz="2400" b="1" dirty="0" smtClean="0"/>
              <a:t> detector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03405" y="6248400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PerkinElmer SPCM-AQR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Visible/infrared</a:t>
            </a:r>
            <a:endParaRPr lang="en-US" sz="2400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32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A bit of reverse-engineering...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748981" y="1841182"/>
            <a:ext cx="6583680" cy="1219199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pic>
        <p:nvPicPr>
          <p:cNvPr id="8" name="Picture 9" descr="control-method-no4-circuit-diagram-only_black_part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57" y="1969770"/>
            <a:ext cx="7947661" cy="4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23" descr="control-method-no4-circuit-diagra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57" y="1969770"/>
            <a:ext cx="7947661" cy="4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4724400" y="1828800"/>
            <a:ext cx="3684269" cy="1350964"/>
            <a:chOff x="5418137" y="1692671"/>
            <a:chExt cx="4605336" cy="1688704"/>
          </a:xfrm>
        </p:grpSpPr>
        <p:sp>
          <p:nvSpPr>
            <p:cNvPr id="11" name="Rounded Rectangle 2432"/>
            <p:cNvSpPr>
              <a:spLocks noChangeArrowheads="1"/>
            </p:cNvSpPr>
            <p:nvPr/>
          </p:nvSpPr>
          <p:spPr bwMode="auto">
            <a:xfrm>
              <a:off x="5418137" y="1692671"/>
              <a:ext cx="4594225" cy="10572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" name="Freeform 2427"/>
            <p:cNvSpPr>
              <a:spLocks noEditPoints="1"/>
            </p:cNvSpPr>
            <p:nvPr/>
          </p:nvSpPr>
          <p:spPr bwMode="auto">
            <a:xfrm>
              <a:off x="5694363" y="1902222"/>
              <a:ext cx="1119188" cy="647700"/>
            </a:xfrm>
            <a:custGeom>
              <a:avLst/>
              <a:gdLst>
                <a:gd name="T0" fmla="*/ 2147483647 w 705"/>
                <a:gd name="T1" fmla="*/ 2147483647 h 408"/>
                <a:gd name="T2" fmla="*/ 0 w 705"/>
                <a:gd name="T3" fmla="*/ 2147483647 h 408"/>
                <a:gd name="T4" fmla="*/ 2147483647 w 705"/>
                <a:gd name="T5" fmla="*/ 2147483647 h 408"/>
                <a:gd name="T6" fmla="*/ 2147483647 w 705"/>
                <a:gd name="T7" fmla="*/ 2147483647 h 408"/>
                <a:gd name="T8" fmla="*/ 2147483647 w 705"/>
                <a:gd name="T9" fmla="*/ 2147483647 h 408"/>
                <a:gd name="T10" fmla="*/ 2147483647 w 705"/>
                <a:gd name="T11" fmla="*/ 2147483647 h 408"/>
                <a:gd name="T12" fmla="*/ 2147483647 w 705"/>
                <a:gd name="T13" fmla="*/ 2147483647 h 408"/>
                <a:gd name="T14" fmla="*/ 2147483647 w 705"/>
                <a:gd name="T15" fmla="*/ 2147483647 h 408"/>
                <a:gd name="T16" fmla="*/ 2147483647 w 705"/>
                <a:gd name="T17" fmla="*/ 2147483647 h 408"/>
                <a:gd name="T18" fmla="*/ 2147483647 w 705"/>
                <a:gd name="T19" fmla="*/ 2147483647 h 408"/>
                <a:gd name="T20" fmla="*/ 2147483647 w 705"/>
                <a:gd name="T21" fmla="*/ 2147483647 h 408"/>
                <a:gd name="T22" fmla="*/ 2147483647 w 705"/>
                <a:gd name="T23" fmla="*/ 2147483647 h 408"/>
                <a:gd name="T24" fmla="*/ 2147483647 w 705"/>
                <a:gd name="T25" fmla="*/ 2147483647 h 408"/>
                <a:gd name="T26" fmla="*/ 2147483647 w 705"/>
                <a:gd name="T27" fmla="*/ 2147483647 h 408"/>
                <a:gd name="T28" fmla="*/ 2147483647 w 705"/>
                <a:gd name="T29" fmla="*/ 2147483647 h 408"/>
                <a:gd name="T30" fmla="*/ 2147483647 w 705"/>
                <a:gd name="T31" fmla="*/ 2147483647 h 408"/>
                <a:gd name="T32" fmla="*/ 2147483647 w 705"/>
                <a:gd name="T33" fmla="*/ 2147483647 h 408"/>
                <a:gd name="T34" fmla="*/ 2147483647 w 705"/>
                <a:gd name="T35" fmla="*/ 2147483647 h 408"/>
                <a:gd name="T36" fmla="*/ 2147483647 w 705"/>
                <a:gd name="T37" fmla="*/ 2147483647 h 408"/>
                <a:gd name="T38" fmla="*/ 2147483647 w 705"/>
                <a:gd name="T39" fmla="*/ 2147483647 h 408"/>
                <a:gd name="T40" fmla="*/ 2147483647 w 705"/>
                <a:gd name="T41" fmla="*/ 2147483647 h 408"/>
                <a:gd name="T42" fmla="*/ 2147483647 w 705"/>
                <a:gd name="T43" fmla="*/ 2147483647 h 408"/>
                <a:gd name="T44" fmla="*/ 2147483647 w 705"/>
                <a:gd name="T45" fmla="*/ 2147483647 h 408"/>
                <a:gd name="T46" fmla="*/ 2147483647 w 705"/>
                <a:gd name="T47" fmla="*/ 2147483647 h 408"/>
                <a:gd name="T48" fmla="*/ 2147483647 w 705"/>
                <a:gd name="T49" fmla="*/ 2147483647 h 408"/>
                <a:gd name="T50" fmla="*/ 2147483647 w 705"/>
                <a:gd name="T51" fmla="*/ 2147483647 h 408"/>
                <a:gd name="T52" fmla="*/ 2147483647 w 705"/>
                <a:gd name="T53" fmla="*/ 2147483647 h 408"/>
                <a:gd name="T54" fmla="*/ 2147483647 w 705"/>
                <a:gd name="T55" fmla="*/ 0 h 408"/>
                <a:gd name="T56" fmla="*/ 2147483647 w 705"/>
                <a:gd name="T57" fmla="*/ 0 h 408"/>
                <a:gd name="T58" fmla="*/ 2147483647 w 705"/>
                <a:gd name="T59" fmla="*/ 2147483647 h 408"/>
                <a:gd name="T60" fmla="*/ 2147483647 w 705"/>
                <a:gd name="T61" fmla="*/ 2147483647 h 408"/>
                <a:gd name="T62" fmla="*/ 2147483647 w 705"/>
                <a:gd name="T63" fmla="*/ 0 h 408"/>
                <a:gd name="T64" fmla="*/ 2147483647 w 705"/>
                <a:gd name="T65" fmla="*/ 2147483647 h 408"/>
                <a:gd name="T66" fmla="*/ 2147483647 w 705"/>
                <a:gd name="T67" fmla="*/ 0 h 408"/>
                <a:gd name="T68" fmla="*/ 2147483647 w 705"/>
                <a:gd name="T69" fmla="*/ 0 h 408"/>
                <a:gd name="T70" fmla="*/ 2147483647 w 705"/>
                <a:gd name="T71" fmla="*/ 2147483647 h 408"/>
                <a:gd name="T72" fmla="*/ 2147483647 w 705"/>
                <a:gd name="T73" fmla="*/ 2147483647 h 408"/>
                <a:gd name="T74" fmla="*/ 2147483647 w 705"/>
                <a:gd name="T75" fmla="*/ 2147483647 h 408"/>
                <a:gd name="T76" fmla="*/ 2147483647 w 705"/>
                <a:gd name="T77" fmla="*/ 2147483647 h 408"/>
                <a:gd name="T78" fmla="*/ 2147483647 w 705"/>
                <a:gd name="T79" fmla="*/ 2147483647 h 408"/>
                <a:gd name="T80" fmla="*/ 2147483647 w 705"/>
                <a:gd name="T81" fmla="*/ 2147483647 h 408"/>
                <a:gd name="T82" fmla="*/ 2147483647 w 705"/>
                <a:gd name="T83" fmla="*/ 2147483647 h 408"/>
                <a:gd name="T84" fmla="*/ 2147483647 w 705"/>
                <a:gd name="T85" fmla="*/ 2147483647 h 408"/>
                <a:gd name="T86" fmla="*/ 2147483647 w 705"/>
                <a:gd name="T87" fmla="*/ 2147483647 h 408"/>
                <a:gd name="T88" fmla="*/ 2147483647 w 705"/>
                <a:gd name="T89" fmla="*/ 2147483647 h 408"/>
                <a:gd name="T90" fmla="*/ 2147483647 w 705"/>
                <a:gd name="T91" fmla="*/ 2147483647 h 408"/>
                <a:gd name="T92" fmla="*/ 2147483647 w 705"/>
                <a:gd name="T93" fmla="*/ 2147483647 h 408"/>
                <a:gd name="T94" fmla="*/ 2147483647 w 705"/>
                <a:gd name="T95" fmla="*/ 0 h 408"/>
                <a:gd name="T96" fmla="*/ 2147483647 w 705"/>
                <a:gd name="T97" fmla="*/ 0 h 408"/>
                <a:gd name="T98" fmla="*/ 2147483647 w 705"/>
                <a:gd name="T99" fmla="*/ 2147483647 h 408"/>
                <a:gd name="T100" fmla="*/ 2147483647 w 705"/>
                <a:gd name="T101" fmla="*/ 2147483647 h 408"/>
                <a:gd name="T102" fmla="*/ 2147483647 w 705"/>
                <a:gd name="T103" fmla="*/ 0 h 408"/>
                <a:gd name="T104" fmla="*/ 2147483647 w 705"/>
                <a:gd name="T105" fmla="*/ 2147483647 h 408"/>
                <a:gd name="T106" fmla="*/ 2147483647 w 705"/>
                <a:gd name="T107" fmla="*/ 0 h 408"/>
                <a:gd name="T108" fmla="*/ 2147483647 w 705"/>
                <a:gd name="T109" fmla="*/ 0 h 408"/>
                <a:gd name="T110" fmla="*/ 2147483647 w 705"/>
                <a:gd name="T111" fmla="*/ 2147483647 h 408"/>
                <a:gd name="T112" fmla="*/ 2147483647 w 705"/>
                <a:gd name="T113" fmla="*/ 2147483647 h 408"/>
                <a:gd name="T114" fmla="*/ 2147483647 w 705"/>
                <a:gd name="T115" fmla="*/ 2147483647 h 408"/>
                <a:gd name="T116" fmla="*/ 2147483647 w 705"/>
                <a:gd name="T117" fmla="*/ 2147483647 h 408"/>
                <a:gd name="T118" fmla="*/ 2147483647 w 705"/>
                <a:gd name="T119" fmla="*/ 2147483647 h 408"/>
                <a:gd name="T120" fmla="*/ 2147483647 w 705"/>
                <a:gd name="T121" fmla="*/ 2147483647 h 408"/>
                <a:gd name="T122" fmla="*/ 2147483647 w 705"/>
                <a:gd name="T123" fmla="*/ 2147483647 h 4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5"/>
                <a:gd name="T187" fmla="*/ 0 h 408"/>
                <a:gd name="T188" fmla="*/ 705 w 705"/>
                <a:gd name="T189" fmla="*/ 408 h 4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5" h="408">
                  <a:moveTo>
                    <a:pt x="54" y="401"/>
                  </a:moveTo>
                  <a:lnTo>
                    <a:pt x="48" y="408"/>
                  </a:lnTo>
                  <a:lnTo>
                    <a:pt x="0" y="408"/>
                  </a:lnTo>
                  <a:lnTo>
                    <a:pt x="0" y="395"/>
                  </a:lnTo>
                  <a:lnTo>
                    <a:pt x="48" y="395"/>
                  </a:lnTo>
                  <a:lnTo>
                    <a:pt x="54" y="401"/>
                  </a:lnTo>
                  <a:close/>
                  <a:moveTo>
                    <a:pt x="54" y="401"/>
                  </a:moveTo>
                  <a:lnTo>
                    <a:pt x="54" y="408"/>
                  </a:lnTo>
                  <a:lnTo>
                    <a:pt x="48" y="408"/>
                  </a:lnTo>
                  <a:lnTo>
                    <a:pt x="54" y="401"/>
                  </a:lnTo>
                  <a:close/>
                  <a:moveTo>
                    <a:pt x="50" y="4"/>
                  </a:moveTo>
                  <a:lnTo>
                    <a:pt x="55" y="9"/>
                  </a:lnTo>
                  <a:lnTo>
                    <a:pt x="54" y="401"/>
                  </a:lnTo>
                  <a:lnTo>
                    <a:pt x="42" y="401"/>
                  </a:lnTo>
                  <a:lnTo>
                    <a:pt x="44" y="9"/>
                  </a:lnTo>
                  <a:lnTo>
                    <a:pt x="50" y="4"/>
                  </a:lnTo>
                  <a:close/>
                  <a:moveTo>
                    <a:pt x="44" y="9"/>
                  </a:moveTo>
                  <a:lnTo>
                    <a:pt x="44" y="4"/>
                  </a:lnTo>
                  <a:lnTo>
                    <a:pt x="50" y="4"/>
                  </a:lnTo>
                  <a:lnTo>
                    <a:pt x="44" y="9"/>
                  </a:lnTo>
                  <a:close/>
                  <a:moveTo>
                    <a:pt x="77" y="9"/>
                  </a:moveTo>
                  <a:lnTo>
                    <a:pt x="71" y="15"/>
                  </a:lnTo>
                  <a:lnTo>
                    <a:pt x="50" y="15"/>
                  </a:lnTo>
                  <a:lnTo>
                    <a:pt x="50" y="4"/>
                  </a:lnTo>
                  <a:lnTo>
                    <a:pt x="71" y="4"/>
                  </a:lnTo>
                  <a:lnTo>
                    <a:pt x="77" y="9"/>
                  </a:lnTo>
                  <a:close/>
                  <a:moveTo>
                    <a:pt x="71" y="4"/>
                  </a:moveTo>
                  <a:lnTo>
                    <a:pt x="77" y="4"/>
                  </a:lnTo>
                  <a:lnTo>
                    <a:pt x="77" y="9"/>
                  </a:lnTo>
                  <a:lnTo>
                    <a:pt x="71" y="4"/>
                  </a:lnTo>
                  <a:close/>
                  <a:moveTo>
                    <a:pt x="73" y="408"/>
                  </a:moveTo>
                  <a:lnTo>
                    <a:pt x="67" y="401"/>
                  </a:lnTo>
                  <a:lnTo>
                    <a:pt x="65" y="9"/>
                  </a:lnTo>
                  <a:lnTo>
                    <a:pt x="77" y="9"/>
                  </a:lnTo>
                  <a:lnTo>
                    <a:pt x="79" y="401"/>
                  </a:lnTo>
                  <a:lnTo>
                    <a:pt x="73" y="408"/>
                  </a:lnTo>
                  <a:close/>
                  <a:moveTo>
                    <a:pt x="73" y="408"/>
                  </a:moveTo>
                  <a:lnTo>
                    <a:pt x="67" y="408"/>
                  </a:lnTo>
                  <a:lnTo>
                    <a:pt x="67" y="401"/>
                  </a:lnTo>
                  <a:lnTo>
                    <a:pt x="73" y="408"/>
                  </a:lnTo>
                  <a:close/>
                  <a:moveTo>
                    <a:pt x="307" y="401"/>
                  </a:moveTo>
                  <a:lnTo>
                    <a:pt x="302" y="408"/>
                  </a:lnTo>
                  <a:lnTo>
                    <a:pt x="73" y="408"/>
                  </a:lnTo>
                  <a:lnTo>
                    <a:pt x="73" y="395"/>
                  </a:lnTo>
                  <a:lnTo>
                    <a:pt x="302" y="395"/>
                  </a:lnTo>
                  <a:lnTo>
                    <a:pt x="307" y="401"/>
                  </a:lnTo>
                  <a:close/>
                  <a:moveTo>
                    <a:pt x="307" y="401"/>
                  </a:moveTo>
                  <a:lnTo>
                    <a:pt x="307" y="408"/>
                  </a:lnTo>
                  <a:lnTo>
                    <a:pt x="302" y="408"/>
                  </a:lnTo>
                  <a:lnTo>
                    <a:pt x="307" y="401"/>
                  </a:lnTo>
                  <a:close/>
                  <a:moveTo>
                    <a:pt x="305" y="0"/>
                  </a:moveTo>
                  <a:lnTo>
                    <a:pt x="311" y="7"/>
                  </a:lnTo>
                  <a:lnTo>
                    <a:pt x="307" y="401"/>
                  </a:lnTo>
                  <a:lnTo>
                    <a:pt x="296" y="401"/>
                  </a:lnTo>
                  <a:lnTo>
                    <a:pt x="300" y="7"/>
                  </a:lnTo>
                  <a:lnTo>
                    <a:pt x="305" y="0"/>
                  </a:lnTo>
                  <a:close/>
                  <a:moveTo>
                    <a:pt x="300" y="7"/>
                  </a:moveTo>
                  <a:lnTo>
                    <a:pt x="300" y="0"/>
                  </a:lnTo>
                  <a:lnTo>
                    <a:pt x="305" y="0"/>
                  </a:lnTo>
                  <a:lnTo>
                    <a:pt x="300" y="7"/>
                  </a:lnTo>
                  <a:close/>
                  <a:moveTo>
                    <a:pt x="332" y="7"/>
                  </a:moveTo>
                  <a:lnTo>
                    <a:pt x="325" y="13"/>
                  </a:lnTo>
                  <a:lnTo>
                    <a:pt x="305" y="13"/>
                  </a:lnTo>
                  <a:lnTo>
                    <a:pt x="305" y="0"/>
                  </a:lnTo>
                  <a:lnTo>
                    <a:pt x="325" y="0"/>
                  </a:lnTo>
                  <a:lnTo>
                    <a:pt x="332" y="7"/>
                  </a:lnTo>
                  <a:close/>
                  <a:moveTo>
                    <a:pt x="325" y="0"/>
                  </a:moveTo>
                  <a:lnTo>
                    <a:pt x="332" y="0"/>
                  </a:lnTo>
                  <a:lnTo>
                    <a:pt x="332" y="7"/>
                  </a:lnTo>
                  <a:lnTo>
                    <a:pt x="325" y="0"/>
                  </a:lnTo>
                  <a:close/>
                  <a:moveTo>
                    <a:pt x="328" y="408"/>
                  </a:moveTo>
                  <a:lnTo>
                    <a:pt x="323" y="401"/>
                  </a:lnTo>
                  <a:lnTo>
                    <a:pt x="319" y="7"/>
                  </a:lnTo>
                  <a:lnTo>
                    <a:pt x="332" y="7"/>
                  </a:lnTo>
                  <a:lnTo>
                    <a:pt x="334" y="401"/>
                  </a:lnTo>
                  <a:lnTo>
                    <a:pt x="328" y="408"/>
                  </a:lnTo>
                  <a:close/>
                  <a:moveTo>
                    <a:pt x="328" y="408"/>
                  </a:moveTo>
                  <a:lnTo>
                    <a:pt x="323" y="408"/>
                  </a:lnTo>
                  <a:lnTo>
                    <a:pt x="323" y="401"/>
                  </a:lnTo>
                  <a:lnTo>
                    <a:pt x="328" y="408"/>
                  </a:lnTo>
                  <a:close/>
                  <a:moveTo>
                    <a:pt x="553" y="401"/>
                  </a:moveTo>
                  <a:lnTo>
                    <a:pt x="548" y="408"/>
                  </a:lnTo>
                  <a:lnTo>
                    <a:pt x="328" y="408"/>
                  </a:lnTo>
                  <a:lnTo>
                    <a:pt x="328" y="395"/>
                  </a:lnTo>
                  <a:lnTo>
                    <a:pt x="548" y="395"/>
                  </a:lnTo>
                  <a:lnTo>
                    <a:pt x="553" y="401"/>
                  </a:lnTo>
                  <a:close/>
                  <a:moveTo>
                    <a:pt x="553" y="401"/>
                  </a:moveTo>
                  <a:lnTo>
                    <a:pt x="553" y="408"/>
                  </a:lnTo>
                  <a:lnTo>
                    <a:pt x="548" y="408"/>
                  </a:lnTo>
                  <a:lnTo>
                    <a:pt x="553" y="401"/>
                  </a:lnTo>
                  <a:close/>
                  <a:moveTo>
                    <a:pt x="550" y="0"/>
                  </a:moveTo>
                  <a:lnTo>
                    <a:pt x="555" y="7"/>
                  </a:lnTo>
                  <a:lnTo>
                    <a:pt x="553" y="401"/>
                  </a:lnTo>
                  <a:lnTo>
                    <a:pt x="542" y="401"/>
                  </a:lnTo>
                  <a:lnTo>
                    <a:pt x="544" y="7"/>
                  </a:lnTo>
                  <a:lnTo>
                    <a:pt x="550" y="0"/>
                  </a:lnTo>
                  <a:close/>
                  <a:moveTo>
                    <a:pt x="544" y="7"/>
                  </a:moveTo>
                  <a:lnTo>
                    <a:pt x="544" y="0"/>
                  </a:lnTo>
                  <a:lnTo>
                    <a:pt x="550" y="0"/>
                  </a:lnTo>
                  <a:lnTo>
                    <a:pt x="544" y="7"/>
                  </a:lnTo>
                  <a:close/>
                  <a:moveTo>
                    <a:pt x="576" y="7"/>
                  </a:moveTo>
                  <a:lnTo>
                    <a:pt x="571" y="13"/>
                  </a:lnTo>
                  <a:lnTo>
                    <a:pt x="550" y="13"/>
                  </a:lnTo>
                  <a:lnTo>
                    <a:pt x="550" y="0"/>
                  </a:lnTo>
                  <a:lnTo>
                    <a:pt x="571" y="0"/>
                  </a:lnTo>
                  <a:lnTo>
                    <a:pt x="576" y="7"/>
                  </a:lnTo>
                  <a:close/>
                  <a:moveTo>
                    <a:pt x="571" y="0"/>
                  </a:moveTo>
                  <a:lnTo>
                    <a:pt x="576" y="0"/>
                  </a:lnTo>
                  <a:lnTo>
                    <a:pt x="576" y="7"/>
                  </a:lnTo>
                  <a:lnTo>
                    <a:pt x="571" y="0"/>
                  </a:lnTo>
                  <a:close/>
                  <a:moveTo>
                    <a:pt x="573" y="408"/>
                  </a:moveTo>
                  <a:lnTo>
                    <a:pt x="567" y="401"/>
                  </a:lnTo>
                  <a:lnTo>
                    <a:pt x="565" y="7"/>
                  </a:lnTo>
                  <a:lnTo>
                    <a:pt x="576" y="7"/>
                  </a:lnTo>
                  <a:lnTo>
                    <a:pt x="578" y="401"/>
                  </a:lnTo>
                  <a:lnTo>
                    <a:pt x="573" y="408"/>
                  </a:lnTo>
                  <a:close/>
                  <a:moveTo>
                    <a:pt x="573" y="408"/>
                  </a:moveTo>
                  <a:lnTo>
                    <a:pt x="567" y="408"/>
                  </a:lnTo>
                  <a:lnTo>
                    <a:pt x="567" y="401"/>
                  </a:lnTo>
                  <a:lnTo>
                    <a:pt x="573" y="408"/>
                  </a:lnTo>
                  <a:close/>
                  <a:moveTo>
                    <a:pt x="705" y="408"/>
                  </a:moveTo>
                  <a:lnTo>
                    <a:pt x="573" y="408"/>
                  </a:lnTo>
                  <a:lnTo>
                    <a:pt x="573" y="395"/>
                  </a:lnTo>
                  <a:lnTo>
                    <a:pt x="705" y="395"/>
                  </a:lnTo>
                  <a:lnTo>
                    <a:pt x="705" y="408"/>
                  </a:lnTo>
                  <a:close/>
                </a:path>
              </a:pathLst>
            </a:custGeom>
            <a:solidFill>
              <a:srgbClr val="FF245B"/>
            </a:solid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2430"/>
            <p:cNvSpPr txBox="1">
              <a:spLocks noChangeArrowheads="1"/>
            </p:cNvSpPr>
            <p:nvPr/>
          </p:nvSpPr>
          <p:spPr bwMode="auto">
            <a:xfrm>
              <a:off x="6846887" y="1787921"/>
              <a:ext cx="3176586" cy="80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Eve sends bright </a:t>
              </a:r>
              <a:r>
                <a:rPr lang="en-US" b="1" dirty="0" smtClean="0">
                  <a:solidFill>
                    <a:srgbClr val="FF0000"/>
                  </a:solidFill>
                </a:rPr>
                <a:t>pulses (</a:t>
              </a:r>
              <a:r>
                <a:rPr lang="en-US" b="1" dirty="0">
                  <a:solidFill>
                    <a:srgbClr val="FF0000"/>
                  </a:solidFill>
                </a:rPr>
                <a:t>50 ns wide, &gt;2 </a:t>
              </a:r>
              <a:r>
                <a:rPr lang="en-US" b="1" dirty="0" err="1">
                  <a:solidFill>
                    <a:srgbClr val="FF0000"/>
                  </a:solidFill>
                </a:rPr>
                <a:t>mW</a:t>
              </a:r>
              <a:r>
                <a:rPr lang="en-US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4" name="Freeform 2431"/>
            <p:cNvSpPr>
              <a:spLocks noChangeArrowheads="1"/>
            </p:cNvSpPr>
            <p:nvPr/>
          </p:nvSpPr>
          <p:spPr bwMode="auto">
            <a:xfrm>
              <a:off x="5443538" y="2740420"/>
              <a:ext cx="450849" cy="640955"/>
            </a:xfrm>
            <a:custGeom>
              <a:avLst/>
              <a:gdLst>
                <a:gd name="T0" fmla="*/ 776287 w 776287"/>
                <a:gd name="T1" fmla="*/ 0 h 1152525"/>
                <a:gd name="T2" fmla="*/ 583407 w 776287"/>
                <a:gd name="T3" fmla="*/ 111919 h 1152525"/>
                <a:gd name="T4" fmla="*/ 569119 w 776287"/>
                <a:gd name="T5" fmla="*/ 321469 h 1152525"/>
                <a:gd name="T6" fmla="*/ 390526 w 776287"/>
                <a:gd name="T7" fmla="*/ 419100 h 1152525"/>
                <a:gd name="T8" fmla="*/ 390525 w 776287"/>
                <a:gd name="T9" fmla="*/ 633413 h 1152525"/>
                <a:gd name="T10" fmla="*/ 192881 w 776287"/>
                <a:gd name="T11" fmla="*/ 747712 h 1152525"/>
                <a:gd name="T12" fmla="*/ 169069 w 776287"/>
                <a:gd name="T13" fmla="*/ 959643 h 1152525"/>
                <a:gd name="T14" fmla="*/ 0 w 776287"/>
                <a:gd name="T15" fmla="*/ 1152525 h 11525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6287"/>
                <a:gd name="T25" fmla="*/ 0 h 1152525"/>
                <a:gd name="T26" fmla="*/ 776287 w 776287"/>
                <a:gd name="T27" fmla="*/ 1152525 h 11525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6287" h="1152525">
                  <a:moveTo>
                    <a:pt x="776287" y="0"/>
                  </a:moveTo>
                  <a:cubicBezTo>
                    <a:pt x="695721" y="66277"/>
                    <a:pt x="617935" y="58341"/>
                    <a:pt x="583407" y="111919"/>
                  </a:cubicBezTo>
                  <a:cubicBezTo>
                    <a:pt x="548879" y="165497"/>
                    <a:pt x="601266" y="270272"/>
                    <a:pt x="569119" y="321469"/>
                  </a:cubicBezTo>
                  <a:cubicBezTo>
                    <a:pt x="536972" y="372666"/>
                    <a:pt x="420292" y="367109"/>
                    <a:pt x="390526" y="419100"/>
                  </a:cubicBezTo>
                  <a:cubicBezTo>
                    <a:pt x="360760" y="471091"/>
                    <a:pt x="423466" y="578644"/>
                    <a:pt x="390525" y="633413"/>
                  </a:cubicBezTo>
                  <a:cubicBezTo>
                    <a:pt x="357584" y="688182"/>
                    <a:pt x="229790" y="693340"/>
                    <a:pt x="192881" y="747712"/>
                  </a:cubicBezTo>
                  <a:cubicBezTo>
                    <a:pt x="155972" y="802084"/>
                    <a:pt x="201216" y="892174"/>
                    <a:pt x="169069" y="959643"/>
                  </a:cubicBezTo>
                  <a:cubicBezTo>
                    <a:pt x="136922" y="1027112"/>
                    <a:pt x="83335" y="1046971"/>
                    <a:pt x="0" y="1152525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eve-standing-fro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81000"/>
            <a:ext cx="862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33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A bit of pulse light...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0" dirty="0" smtClean="0"/>
              <a:t>Voltage at the APD lowered 	</a:t>
            </a:r>
            <a:br>
              <a:rPr lang="sv-SE" b="0" dirty="0" smtClean="0"/>
            </a:br>
            <a:r>
              <a:rPr lang="sv-SE" b="0" dirty="0" smtClean="0"/>
              <a:t>well below breakdown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v-SE" sz="2000" b="0" dirty="0" smtClean="0"/>
              <a:t>Breakdown voltage raised up due to heating of APD chip?</a:t>
            </a:r>
          </a:p>
        </p:txBody>
      </p:sp>
      <p:pic>
        <p:nvPicPr>
          <p:cNvPr id="4" name="Picture 3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6978701" cy="39648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590800" y="25146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29300" y="22479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34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Control m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28851"/>
            <a:ext cx="4912157" cy="4619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Et... </a:t>
            </a:r>
            <a:r>
              <a:rPr lang="sv-SE" sz="2400" b="1" i="1" dirty="0" smtClean="0"/>
              <a:t>voilà </a:t>
            </a:r>
            <a:r>
              <a:rPr lang="sv-SE" sz="2400" b="1" dirty="0" smtClean="0"/>
              <a:t>!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267200" cy="487680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Control pulse </a:t>
            </a:r>
            <a:r>
              <a:rPr lang="sv-SE" sz="2000" dirty="0" smtClean="0">
                <a:solidFill>
                  <a:srgbClr val="FF0000"/>
                </a:solidFill>
              </a:rPr>
              <a:t>blinds</a:t>
            </a:r>
            <a:r>
              <a:rPr lang="sv-SE" sz="2000" dirty="0" smtClean="0"/>
              <a:t> detector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r>
              <a:rPr lang="sv-SE" sz="2000" dirty="0" smtClean="0"/>
              <a:t>Weaker trigger pulse makes the detector </a:t>
            </a:r>
            <a:r>
              <a:rPr lang="sv-SE" sz="2000" dirty="0" smtClean="0">
                <a:solidFill>
                  <a:srgbClr val="FF0000"/>
                </a:solidFill>
              </a:rPr>
              <a:t>click controllably</a:t>
            </a:r>
          </a:p>
          <a:p>
            <a:pPr>
              <a:buNone/>
            </a:pPr>
            <a:r>
              <a:rPr lang="sv-SE" sz="2000" dirty="0" smtClean="0"/>
              <a:t>	with </a:t>
            </a:r>
            <a:r>
              <a:rPr lang="sv-SE" sz="2000" dirty="0" smtClean="0">
                <a:solidFill>
                  <a:srgbClr val="002060"/>
                </a:solidFill>
              </a:rPr>
              <a:t>unity probability </a:t>
            </a:r>
            <a:r>
              <a:rPr lang="sv-SE" sz="2000" dirty="0" smtClean="0"/>
              <a:t>and </a:t>
            </a:r>
            <a:r>
              <a:rPr lang="sv-SE" sz="2000" dirty="0" smtClean="0">
                <a:solidFill>
                  <a:srgbClr val="002060"/>
                </a:solidFill>
              </a:rPr>
              <a:t>sub-nanosecond time jitter</a:t>
            </a:r>
          </a:p>
          <a:p>
            <a:pPr>
              <a:buNone/>
            </a:pPr>
            <a:r>
              <a:rPr lang="sv-SE" sz="2000" i="1" dirty="0" smtClean="0"/>
              <a:t>	above an intensity threshold</a:t>
            </a:r>
          </a:p>
        </p:txBody>
      </p:sp>
      <p:pic>
        <p:nvPicPr>
          <p:cNvPr id="83" name="Picture 82" descr="eve-standing-fro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862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35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The return of the </a:t>
            </a:r>
            <a:r>
              <a:rPr lang="sv-SE" sz="2400" b="1" dirty="0" smtClean="0">
                <a:solidFill>
                  <a:srgbClr val="FF0000"/>
                </a:solidFill>
              </a:rPr>
              <a:t>faked-state</a:t>
            </a:r>
            <a:r>
              <a:rPr lang="sv-SE" sz="2400" b="1" dirty="0" smtClean="0"/>
              <a:t> generator</a:t>
            </a:r>
            <a:br>
              <a:rPr lang="sv-SE" sz="2400" b="1" dirty="0" smtClean="0"/>
            </a:br>
            <a:r>
              <a:rPr lang="sv-SE" sz="1600" b="1" dirty="0" smtClean="0"/>
              <a:t>(How we break them all)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 smtClean="0"/>
              <a:t>Eve forces her detection result onto Bob by sending</a:t>
            </a:r>
          </a:p>
          <a:p>
            <a:pPr>
              <a:buNone/>
            </a:pPr>
            <a:r>
              <a:rPr lang="sv-SE" sz="2000" dirty="0" smtClean="0"/>
              <a:t>- </a:t>
            </a:r>
            <a:r>
              <a:rPr lang="sv-SE" sz="2000" dirty="0" smtClean="0">
                <a:solidFill>
                  <a:srgbClr val="FF0000"/>
                </a:solidFill>
              </a:rPr>
              <a:t>CW or pulse</a:t>
            </a:r>
            <a:r>
              <a:rPr lang="sv-SE" sz="2000" dirty="0" smtClean="0"/>
              <a:t> light to keep all detectors </a:t>
            </a:r>
            <a:r>
              <a:rPr lang="sv-SE" sz="2000" dirty="0" smtClean="0">
                <a:solidFill>
                  <a:srgbClr val="FF0000"/>
                </a:solidFill>
              </a:rPr>
              <a:t>blinded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chemeClr val="accent1"/>
                </a:solidFill>
              </a:rPr>
              <a:t>(circular polarization)</a:t>
            </a:r>
          </a:p>
          <a:p>
            <a:pPr>
              <a:buNone/>
            </a:pPr>
            <a:r>
              <a:rPr lang="sv-SE" sz="2000" dirty="0" smtClean="0"/>
              <a:t>- </a:t>
            </a:r>
            <a:r>
              <a:rPr lang="sv-SE" sz="2000" dirty="0" smtClean="0">
                <a:solidFill>
                  <a:srgbClr val="FF0000"/>
                </a:solidFill>
              </a:rPr>
              <a:t>Faked-state</a:t>
            </a:r>
            <a:r>
              <a:rPr lang="sv-SE" sz="2000" dirty="0" smtClean="0"/>
              <a:t> above threshold I</a:t>
            </a:r>
            <a:r>
              <a:rPr lang="sv-SE" sz="2000" baseline="-25000" dirty="0" smtClean="0"/>
              <a:t>0</a:t>
            </a:r>
            <a:r>
              <a:rPr lang="sv-SE" sz="2000" dirty="0" smtClean="0"/>
              <a:t> to make target detector </a:t>
            </a:r>
            <a:r>
              <a:rPr lang="sv-SE" sz="2000" dirty="0" smtClean="0">
                <a:solidFill>
                  <a:srgbClr val="FF0000"/>
                </a:solidFill>
              </a:rPr>
              <a:t>click </a:t>
            </a:r>
            <a:r>
              <a:rPr lang="sv-SE" sz="2000" dirty="0" smtClean="0">
                <a:solidFill>
                  <a:schemeClr val="accent1"/>
                </a:solidFill>
              </a:rPr>
              <a:t>(linear polarization)</a:t>
            </a:r>
            <a:endParaRPr lang="sv-SE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609600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dirty="0" smtClean="0"/>
              <a:t>In conjugate basis, faked-state is split in half, below threshold (</a:t>
            </a:r>
            <a:r>
              <a:rPr lang="sv-SE" sz="2000" dirty="0" smtClean="0">
                <a:solidFill>
                  <a:srgbClr val="FF0000"/>
                </a:solidFill>
              </a:rPr>
              <a:t>no click</a:t>
            </a:r>
            <a:r>
              <a:rPr lang="sv-SE" sz="2000" dirty="0" smtClean="0"/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" y="3508498"/>
            <a:ext cx="8961120" cy="2130302"/>
            <a:chOff x="76200" y="1984498"/>
            <a:chExt cx="8961120" cy="2130302"/>
          </a:xfrm>
        </p:grpSpPr>
        <p:pic>
          <p:nvPicPr>
            <p:cNvPr id="26" name="Picture 25" descr="scheme-of-atta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984498"/>
              <a:ext cx="8961120" cy="21303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67984" y="2057400"/>
              <a:ext cx="585216" cy="347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99432" y="2286000"/>
              <a:ext cx="1115568" cy="3810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2286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 smtClean="0">
                  <a:latin typeface="Arial" pitchFamily="34" charset="0"/>
                  <a:cs typeface="Arial" pitchFamily="34" charset="0"/>
                </a:rPr>
                <a:t>Control generator (blinding)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99432" y="2883408"/>
              <a:ext cx="1115568" cy="356616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28764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 smtClean="0">
                  <a:latin typeface="Arial" pitchFamily="34" charset="0"/>
                  <a:cs typeface="Arial" pitchFamily="34" charset="0"/>
                </a:rPr>
                <a:t>Faked state generator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3600" y="2069068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/>
                <a:t>Pulsed?</a:t>
              </a:r>
              <a:br>
                <a:rPr lang="sv-SE" sz="1000" dirty="0" smtClean="0"/>
              </a:br>
              <a:r>
                <a:rPr lang="sv-SE" sz="1000" dirty="0" smtClean="0"/>
                <a:t>C.W.?</a:t>
              </a:r>
              <a:endParaRPr lang="en-US" sz="1000" dirty="0"/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36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Is QKD </a:t>
            </a:r>
            <a:r>
              <a:rPr lang="sv-SE" sz="2400" b="1" dirty="0" smtClean="0">
                <a:solidFill>
                  <a:srgbClr val="FF0000"/>
                </a:solidFill>
              </a:rPr>
              <a:t>practically</a:t>
            </a:r>
            <a:r>
              <a:rPr lang="sv-SE" sz="2400" b="1" dirty="0" smtClean="0"/>
              <a:t> secure?</a:t>
            </a:r>
            <a:endParaRPr lang="en-US" sz="24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83155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60960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Remember: you don’t need to break the laws of physics to break QKD...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>
            <a:off x="6629400" y="457200"/>
            <a:ext cx="2286000" cy="1219200"/>
          </a:xfrm>
          <a:prstGeom prst="wedgeEllipseCallout">
            <a:avLst>
              <a:gd name="adj1" fmla="val 576"/>
              <a:gd name="adj2" fmla="val 646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54563" y="663714"/>
            <a:ext cx="2184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YES,</a:t>
            </a:r>
            <a:br>
              <a:rPr lang="sv-SE" sz="2000" dirty="0" smtClean="0"/>
            </a:br>
            <a:r>
              <a:rPr lang="sv-SE" sz="2000" dirty="0" smtClean="0"/>
              <a:t> if you built it right!</a:t>
            </a:r>
            <a:endParaRPr lang="en-US" sz="2000" dirty="0" smtClean="0"/>
          </a:p>
        </p:txBody>
      </p:sp>
      <p:sp>
        <p:nvSpPr>
          <p:cNvPr id="16" name="Oval Callout 15"/>
          <p:cNvSpPr/>
          <p:nvPr/>
        </p:nvSpPr>
        <p:spPr>
          <a:xfrm flipH="1">
            <a:off x="76200" y="3276600"/>
            <a:ext cx="6019800" cy="1600200"/>
          </a:xfrm>
          <a:prstGeom prst="wedgeEllipseCallout">
            <a:avLst>
              <a:gd name="adj1" fmla="val -68756"/>
              <a:gd name="adj2" fmla="val 576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733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</a:t>
            </a:r>
            <a:r>
              <a:rPr lang="en-US" sz="2000" dirty="0" smtClean="0"/>
              <a:t>because you can only “build it” to within certain </a:t>
            </a:r>
            <a:r>
              <a:rPr lang="en-US" sz="2000" dirty="0" smtClean="0">
                <a:solidFill>
                  <a:srgbClr val="FF0000"/>
                </a:solidFill>
              </a:rPr>
              <a:t>tolerances</a:t>
            </a:r>
            <a:r>
              <a:rPr lang="en-US" sz="2000" dirty="0" smtClean="0"/>
              <a:t> (some with </a:t>
            </a:r>
            <a:r>
              <a:rPr lang="en-US" sz="2000" dirty="0" smtClean="0">
                <a:solidFill>
                  <a:srgbClr val="FF0000"/>
                </a:solidFill>
              </a:rPr>
              <a:t>unknown</a:t>
            </a:r>
            <a:r>
              <a:rPr lang="en-US" sz="2000" dirty="0" smtClean="0"/>
              <a:t> potential problems)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Cat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05600" y="281781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Mouse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505700" y="4533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15149" y="6488668"/>
            <a:ext cx="352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777777"/>
                </a:solidFill>
                <a:ea typeface="宋体" charset="-122"/>
              </a:rPr>
              <a:t>www.iet.ntnu.no/groups/optics/qcr</a:t>
            </a:r>
            <a:endParaRPr lang="en-US" altLang="zh-CN" dirty="0">
              <a:solidFill>
                <a:srgbClr val="777777"/>
              </a:solidFill>
              <a:ea typeface="宋体" charset="-122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37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Do it </a:t>
            </a:r>
            <a:r>
              <a:rPr lang="sv-SE" sz="2400" b="1" dirty="0" smtClean="0">
                <a:solidFill>
                  <a:srgbClr val="FF0000"/>
                </a:solidFill>
              </a:rPr>
              <a:t>quantum</a:t>
            </a:r>
            <a:r>
              <a:rPr lang="sv-SE" sz="2400" b="1" dirty="0" smtClean="0"/>
              <a:t>, baby!</a:t>
            </a:r>
            <a:endParaRPr lang="en-US" sz="2400" b="1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sz="2000" dirty="0" smtClean="0"/>
          </a:p>
          <a:p>
            <a:pPr>
              <a:lnSpc>
                <a:spcPct val="90000"/>
              </a:lnSpc>
            </a:pPr>
            <a:r>
              <a:rPr lang="sv-SE" sz="2000" dirty="0" smtClean="0">
                <a:solidFill>
                  <a:srgbClr val="FF0000"/>
                </a:solidFill>
              </a:rPr>
              <a:t>1</a:t>
            </a:r>
            <a:r>
              <a:rPr lang="sv-SE" sz="2000" dirty="0" smtClean="0"/>
              <a:t> single photon per bit (encoded on phase, </a:t>
            </a:r>
            <a:r>
              <a:rPr lang="sv-SE" sz="2000" dirty="0" smtClean="0">
                <a:solidFill>
                  <a:schemeClr val="tx2"/>
                </a:solidFill>
              </a:rPr>
              <a:t>polarization</a:t>
            </a:r>
            <a:r>
              <a:rPr lang="sv-SE" sz="2000" dirty="0" smtClean="0"/>
              <a:t>...)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/>
              <a:t>		”0” </a:t>
            </a:r>
            <a:r>
              <a:rPr lang="sv-SE" sz="2000" dirty="0" smtClean="0">
                <a:latin typeface="Calibri"/>
              </a:rPr>
              <a:t>↔ </a:t>
            </a:r>
            <a:r>
              <a:rPr lang="sv-SE" sz="2000" dirty="0" smtClean="0"/>
              <a:t>H 	”1” ↔ V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sz="2000" dirty="0" smtClean="0"/>
          </a:p>
          <a:p>
            <a:pPr>
              <a:lnSpc>
                <a:spcPct val="90000"/>
              </a:lnSpc>
            </a:pPr>
            <a:r>
              <a:rPr lang="sv-SE" sz="2000" dirty="0" smtClean="0">
                <a:solidFill>
                  <a:srgbClr val="FF0000"/>
                </a:solidFill>
              </a:rPr>
              <a:t>Security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/>
              <a:t>based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/>
              <a:t>on a physical law:  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/>
              <a:t>	observation causes perturbation </a:t>
            </a:r>
            <a:r>
              <a:rPr lang="sv-SE" sz="2000" dirty="0" smtClean="0">
                <a:latin typeface="Calibri"/>
              </a:rPr>
              <a:t>↔  you cannot copy an unknown quantum state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>
                <a:solidFill>
                  <a:srgbClr val="FF0000"/>
                </a:solidFill>
              </a:rPr>
              <a:t>Heisenberg uncertainty principle </a:t>
            </a:r>
            <a:r>
              <a:rPr lang="sv-SE" sz="2000" dirty="0" smtClean="0">
                <a:latin typeface="Calibri"/>
              </a:rPr>
              <a:t>↔</a:t>
            </a:r>
            <a:r>
              <a:rPr lang="sv-SE" sz="2000" dirty="0" smtClean="0">
                <a:solidFill>
                  <a:srgbClr val="FF0000"/>
                </a:solidFill>
                <a:latin typeface="Calibri"/>
              </a:rPr>
              <a:t>   No-cloning theorem</a:t>
            </a:r>
            <a:endParaRPr lang="sv-SE" sz="2000" dirty="0" smtClean="0"/>
          </a:p>
          <a:p>
            <a:pPr>
              <a:lnSpc>
                <a:spcPct val="90000"/>
              </a:lnSpc>
            </a:pPr>
            <a:endParaRPr lang="sv-SE" sz="2000" dirty="0" smtClean="0"/>
          </a:p>
          <a:p>
            <a:pPr>
              <a:lnSpc>
                <a:spcPct val="90000"/>
              </a:lnSpc>
            </a:pPr>
            <a:endParaRPr lang="sv-SE" sz="2000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sv-SE" sz="2000" dirty="0" smtClean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4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Complementarity?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2000" dirty="0" smtClean="0"/>
              <a:t>			      One cannot measure </a:t>
            </a:r>
            <a:r>
              <a:rPr lang="sv-SE" sz="2000" dirty="0" smtClean="0">
                <a:solidFill>
                  <a:srgbClr val="FF0000"/>
                </a:solidFill>
              </a:rPr>
              <a:t>simultaneously...</a:t>
            </a:r>
          </a:p>
          <a:p>
            <a:pPr>
              <a:lnSpc>
                <a:spcPct val="90000"/>
              </a:lnSpc>
              <a:buNone/>
            </a:pPr>
            <a:endParaRPr lang="sv-SE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	</a:t>
            </a:r>
            <a:r>
              <a:rPr lang="sv-SE" sz="2000" dirty="0" smtClean="0"/>
              <a:t> 		position 	  	   and 		momentum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	</a:t>
            </a:r>
            <a:r>
              <a:rPr lang="sv-SE" sz="2000" dirty="0" smtClean="0"/>
              <a:t>polarization in H/V basis 	   and 		+45</a:t>
            </a:r>
            <a:r>
              <a:rPr lang="sv-SE" sz="2000" dirty="0" smtClean="0">
                <a:latin typeface="Calibri" pitchFamily="34" charset="0"/>
              </a:rPr>
              <a:t>⁰</a:t>
            </a:r>
            <a:r>
              <a:rPr lang="sv-SE" sz="2000" dirty="0" smtClean="0"/>
              <a:t>/-45</a:t>
            </a:r>
            <a:r>
              <a:rPr lang="sv-SE" sz="2000" dirty="0" smtClean="0">
                <a:latin typeface="Calibri" pitchFamily="34" charset="0"/>
              </a:rPr>
              <a:t>⁰</a:t>
            </a:r>
            <a:r>
              <a:rPr lang="sv-SE" sz="2000" dirty="0" smtClean="0"/>
              <a:t> basis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88011" y="3121574"/>
            <a:ext cx="4869989" cy="1298026"/>
            <a:chOff x="914400" y="3048000"/>
            <a:chExt cx="4869989" cy="129802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438711" y="3689415"/>
              <a:ext cx="1000132" cy="14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rot="10800000">
              <a:off x="938777" y="4189420"/>
              <a:ext cx="92319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2700000">
              <a:off x="4130971" y="3833085"/>
              <a:ext cx="1000132" cy="14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8100000">
              <a:off x="4850238" y="3869472"/>
              <a:ext cx="92319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163848" y="31194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</a:t>
              </a:r>
              <a:endParaRPr lang="sv-S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3048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</a:t>
              </a:r>
              <a:endParaRPr lang="sv-S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1976" y="39766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0</a:t>
              </a:r>
              <a:endParaRPr lang="sv-S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2703" y="31194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0</a:t>
              </a:r>
              <a:endParaRPr lang="sv-SE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3600" y="3314704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Incompatible (</a:t>
              </a:r>
              <a:r>
                <a:rPr lang="sv-SE" dirty="0" smtClean="0">
                  <a:solidFill>
                    <a:srgbClr val="FF0000"/>
                  </a:solidFill>
                </a:rPr>
                <a:t>complementarity</a:t>
              </a:r>
              <a:r>
                <a:rPr lang="sv-SE" dirty="0" smtClean="0"/>
                <a:t>) bases</a:t>
              </a:r>
              <a:endParaRPr lang="sv-SE" dirty="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679146" y="4568228"/>
            <a:ext cx="2807254" cy="2061172"/>
            <a:chOff x="3327400" y="380295"/>
            <a:chExt cx="2921000" cy="240665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3327400" y="380295"/>
            <a:ext cx="2921000" cy="2406650"/>
          </p:xfrm>
          <a:graphic>
            <a:graphicData uri="http://schemas.openxmlformats.org/presentationml/2006/ole">
              <p:oleObj spid="_x0000_s29698" name="CorelDRAW" r:id="rId3" imgW="4547880" imgH="3751560" progId="CorelDRAW.Graphic.14">
                <p:embed/>
              </p:oleObj>
            </a:graphicData>
          </a:graphic>
        </p:graphicFrame>
        <p:sp>
          <p:nvSpPr>
            <p:cNvPr id="16" name="TextBox 31"/>
            <p:cNvSpPr txBox="1">
              <a:spLocks noChangeArrowheads="1"/>
            </p:cNvSpPr>
            <p:nvPr/>
          </p:nvSpPr>
          <p:spPr bwMode="auto">
            <a:xfrm>
              <a:off x="5016501" y="1968501"/>
              <a:ext cx="561676" cy="2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272" tIns="40636" rIns="81272" bIns="40636">
              <a:spAutoFit/>
            </a:bodyPr>
            <a:lstStyle/>
            <a:p>
              <a:r>
                <a:rPr lang="en-US" altLang="zh-CN" sz="1200" dirty="0">
                  <a:latin typeface="Gill Sans MT" pitchFamily="34" charset="0"/>
                  <a:ea typeface="宋体" pitchFamily="2" charset="-122"/>
                </a:rPr>
                <a:t>+45</a:t>
              </a:r>
              <a:r>
                <a:rPr lang="en-SG" altLang="zh-CN" sz="1200" dirty="0">
                  <a:latin typeface="Gill Sans MT" pitchFamily="34" charset="0"/>
                  <a:ea typeface="宋体" pitchFamily="2" charset="-122"/>
                </a:rPr>
                <a:t>°</a:t>
              </a:r>
            </a:p>
          </p:txBody>
        </p: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5842001" y="1206501"/>
              <a:ext cx="276342" cy="2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272" tIns="40636" rIns="81272" bIns="40636">
              <a:spAutoFit/>
            </a:bodyPr>
            <a:lstStyle/>
            <a:p>
              <a:r>
                <a:rPr lang="en-US" altLang="zh-CN" sz="1200" dirty="0">
                  <a:latin typeface="Gill Sans MT" pitchFamily="34" charset="0"/>
                  <a:ea typeface="宋体" pitchFamily="2" charset="-122"/>
                </a:rPr>
                <a:t>H</a:t>
              </a:r>
              <a:endParaRPr lang="en-SG" altLang="zh-CN" sz="1200" dirty="0">
                <a:latin typeface="Gill Sans MT" pitchFamily="34" charset="0"/>
                <a:ea typeface="宋体" pitchFamily="2" charset="-122"/>
              </a:endParaRPr>
            </a:p>
          </p:txBody>
        </p:sp>
        <p:sp>
          <p:nvSpPr>
            <p:cNvPr id="18" name="TextBox 33"/>
            <p:cNvSpPr txBox="1">
              <a:spLocks noChangeArrowheads="1"/>
            </p:cNvSpPr>
            <p:nvPr/>
          </p:nvSpPr>
          <p:spPr bwMode="auto">
            <a:xfrm>
              <a:off x="4635501" y="2349501"/>
              <a:ext cx="521602" cy="2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272" tIns="40636" rIns="81272" bIns="40636">
              <a:spAutoFit/>
            </a:bodyPr>
            <a:lstStyle/>
            <a:p>
              <a:r>
                <a:rPr lang="en-US" altLang="zh-CN" sz="1200" dirty="0">
                  <a:latin typeface="Gill Sans MT" pitchFamily="34" charset="0"/>
                  <a:ea typeface="宋体" pitchFamily="2" charset="-122"/>
                </a:rPr>
                <a:t>-45</a:t>
              </a:r>
              <a:r>
                <a:rPr lang="en-SG" altLang="zh-CN" sz="1200" dirty="0">
                  <a:latin typeface="Gill Sans MT" pitchFamily="34" charset="0"/>
                  <a:ea typeface="宋体" pitchFamily="2" charset="-122"/>
                </a:rPr>
                <a:t>°</a:t>
              </a:r>
            </a:p>
          </p:txBody>
        </p: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5397501" y="1587501"/>
              <a:ext cx="257106" cy="266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272" tIns="40636" rIns="81272" bIns="40636">
              <a:spAutoFit/>
            </a:bodyPr>
            <a:lstStyle/>
            <a:p>
              <a:r>
                <a:rPr lang="en-US" altLang="zh-CN" sz="1200" dirty="0">
                  <a:latin typeface="Gill Sans MT" pitchFamily="34" charset="0"/>
                  <a:ea typeface="宋体" pitchFamily="2" charset="-122"/>
                </a:rPr>
                <a:t>V</a:t>
              </a:r>
              <a:endParaRPr lang="en-SG" altLang="zh-CN" sz="1200" dirty="0">
                <a:latin typeface="Gill Sans MT" pitchFamily="34" charset="0"/>
                <a:ea typeface="宋体" pitchFamily="2" charset="-122"/>
              </a:endParaRPr>
            </a:p>
          </p:txBody>
        </p:sp>
      </p:grp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220" y="0"/>
            <a:ext cx="982980" cy="145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181" y="0"/>
            <a:ext cx="116721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5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QKD protocol</a:t>
            </a:r>
            <a:endParaRPr lang="sv-SE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892" y="1740747"/>
            <a:ext cx="844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v-SE" sz="2000" dirty="0" smtClean="0"/>
              <a:t> Alice makes 2 </a:t>
            </a:r>
            <a:r>
              <a:rPr lang="sv-SE" sz="2000" dirty="0" smtClean="0">
                <a:solidFill>
                  <a:srgbClr val="FF0000"/>
                </a:solidFill>
              </a:rPr>
              <a:t>random choices</a:t>
            </a:r>
            <a:r>
              <a:rPr lang="sv-SE" sz="2000" dirty="0" smtClean="0"/>
              <a:t>: 	key-bit value (</a:t>
            </a:r>
            <a:r>
              <a:rPr lang="sv-SE" sz="2000" dirty="0" smtClean="0">
                <a:solidFill>
                  <a:srgbClr val="0070C0"/>
                </a:solidFill>
              </a:rPr>
              <a:t>0 </a:t>
            </a:r>
            <a:r>
              <a:rPr lang="sv-SE" sz="2000" dirty="0" smtClean="0"/>
              <a:t>or</a:t>
            </a:r>
            <a:r>
              <a:rPr lang="sv-SE" sz="2000" dirty="0" smtClean="0">
                <a:solidFill>
                  <a:srgbClr val="0070C0"/>
                </a:solidFill>
              </a:rPr>
              <a:t> 1</a:t>
            </a:r>
            <a:r>
              <a:rPr lang="sv-SE" sz="2000" dirty="0" smtClean="0"/>
              <a:t>) </a:t>
            </a:r>
          </a:p>
          <a:p>
            <a:r>
              <a:rPr lang="sv-SE" sz="2000" dirty="0" smtClean="0"/>
              <a:t>				measurement basis (</a:t>
            </a:r>
            <a:r>
              <a:rPr lang="sv-SE" sz="2000" dirty="0" smtClean="0">
                <a:solidFill>
                  <a:srgbClr val="0070C0"/>
                </a:solidFill>
              </a:rPr>
              <a:t>H/V</a:t>
            </a:r>
            <a:r>
              <a:rPr lang="sv-SE" sz="2000" dirty="0" smtClean="0"/>
              <a:t> or </a:t>
            </a:r>
            <a:r>
              <a:rPr lang="sv-SE" sz="2000" dirty="0" smtClean="0">
                <a:solidFill>
                  <a:srgbClr val="0070C0"/>
                </a:solidFill>
              </a:rPr>
              <a:t>+45</a:t>
            </a:r>
            <a:r>
              <a:rPr lang="sv-SE" sz="2000" dirty="0" smtClean="0">
                <a:solidFill>
                  <a:srgbClr val="0070C0"/>
                </a:solidFill>
                <a:latin typeface="Calibri" pitchFamily="34" charset="0"/>
              </a:rPr>
              <a:t>⁰</a:t>
            </a:r>
            <a:r>
              <a:rPr lang="sv-SE" sz="2000" dirty="0" smtClean="0">
                <a:solidFill>
                  <a:srgbClr val="0070C0"/>
                </a:solidFill>
              </a:rPr>
              <a:t>/-45</a:t>
            </a:r>
            <a:r>
              <a:rPr lang="sv-SE" sz="2000" dirty="0" smtClean="0">
                <a:solidFill>
                  <a:srgbClr val="0070C0"/>
                </a:solidFill>
                <a:latin typeface="Calibri" pitchFamily="34" charset="0"/>
              </a:rPr>
              <a:t>⁰</a:t>
            </a:r>
            <a:r>
              <a:rPr lang="sv-SE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Bob makes   1 </a:t>
            </a:r>
            <a:r>
              <a:rPr lang="sv-SE" sz="2000" dirty="0" smtClean="0">
                <a:solidFill>
                  <a:srgbClr val="FF0000"/>
                </a:solidFill>
              </a:rPr>
              <a:t>random choice</a:t>
            </a:r>
            <a:r>
              <a:rPr lang="sv-SE" sz="2000" dirty="0" smtClean="0"/>
              <a:t>: 	measurement basis (</a:t>
            </a:r>
            <a:r>
              <a:rPr lang="sv-SE" sz="2000" dirty="0" smtClean="0">
                <a:solidFill>
                  <a:srgbClr val="FF0000"/>
                </a:solidFill>
              </a:rPr>
              <a:t>complementarity</a:t>
            </a:r>
            <a:r>
              <a:rPr lang="sv-SE" sz="2000" dirty="0" smtClean="0"/>
              <a:t>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276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sv-SE" sz="2000" dirty="0" smtClean="0"/>
              <a:t> Alice and Bob keep bits for which they have used </a:t>
            </a:r>
            <a:r>
              <a:rPr lang="sv-SE" sz="2000" dirty="0" smtClean="0">
                <a:solidFill>
                  <a:srgbClr val="FF0000"/>
                </a:solidFill>
              </a:rPr>
              <a:t>same basis</a:t>
            </a:r>
            <a:r>
              <a:rPr lang="sv-SE" sz="2000" dirty="0" smtClean="0"/>
              <a:t> (</a:t>
            </a:r>
            <a:r>
              <a:rPr lang="sv-SE" sz="2000" dirty="0" smtClean="0">
                <a:latin typeface="Calibri"/>
              </a:rPr>
              <a:t>→ </a:t>
            </a:r>
            <a:r>
              <a:rPr lang="sv-SE" sz="2000" dirty="0" smtClean="0">
                <a:solidFill>
                  <a:srgbClr val="FF0000"/>
                </a:solidFill>
              </a:rPr>
              <a:t>same bit value</a:t>
            </a:r>
            <a:r>
              <a:rPr lang="sv-SE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sv-SE" sz="2000" dirty="0" smtClean="0"/>
              <a:t> In 50% of the cases, Eve makes wrong guess of measurement basis and is detected.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724400" cy="1143000"/>
          </a:xfrm>
        </p:spPr>
        <p:txBody>
          <a:bodyPr>
            <a:normAutofit/>
          </a:bodyPr>
          <a:lstStyle/>
          <a:p>
            <a:r>
              <a:rPr lang="sv-SE" sz="2400" b="1" dirty="0" smtClean="0"/>
              <a:t>It’s a perfect world...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ve-standing-fro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0" y="2413000"/>
            <a:ext cx="18415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609600"/>
            <a:ext cx="169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for hackers!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000" y="5385137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 smtClean="0"/>
              <a:t>But </a:t>
            </a:r>
            <a:br>
              <a:rPr lang="sv-SE" sz="2000" u="sng" dirty="0" smtClean="0"/>
            </a:br>
            <a:r>
              <a:rPr lang="sv-SE" sz="2000" dirty="0" smtClean="0"/>
              <a:t>she can </a:t>
            </a:r>
            <a:r>
              <a:rPr lang="sv-SE" sz="2000" dirty="0" smtClean="0">
                <a:solidFill>
                  <a:srgbClr val="FF0000"/>
                </a:solidFill>
              </a:rPr>
              <a:t>exploit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unaccounted imperfections </a:t>
            </a:r>
            <a:r>
              <a:rPr lang="sv-SE" sz="2000" dirty="0" smtClean="0"/>
              <a:t>of components </a:t>
            </a:r>
            <a:br>
              <a:rPr lang="sv-SE" sz="2000" dirty="0" smtClean="0"/>
            </a:br>
            <a:r>
              <a:rPr lang="sv-SE" sz="2000" dirty="0" smtClean="0">
                <a:solidFill>
                  <a:srgbClr val="FF0000"/>
                </a:solidFill>
              </a:rPr>
              <a:t>				               </a:t>
            </a:r>
            <a:r>
              <a:rPr lang="sv-SE" sz="2000" dirty="0" smtClean="0"/>
              <a:t>(e.g. detectors)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" y="4648200"/>
            <a:ext cx="4787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</a:t>
            </a:r>
            <a:r>
              <a:rPr lang="sv-SE" sz="2000" dirty="0" smtClean="0"/>
              <a:t>Eve lost the battle against security proofs...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Quantum Key Distribution (QKD) is unconditionally secure</a:t>
            </a:r>
            <a:endParaRPr lang="sv-SE" sz="2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167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practically 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801101" y="7620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7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 intercept-resend (</a:t>
            </a:r>
            <a:r>
              <a:rPr lang="sv-SE" sz="2400" b="1" dirty="0" smtClean="0">
                <a:solidFill>
                  <a:srgbClr val="FF0000"/>
                </a:solidFill>
              </a:rPr>
              <a:t>faked-state</a:t>
            </a:r>
            <a:r>
              <a:rPr lang="sv-SE" sz="2400" b="1" dirty="0" smtClean="0"/>
              <a:t>) attack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1295400"/>
          </a:xfrm>
        </p:spPr>
        <p:txBody>
          <a:bodyPr>
            <a:noAutofit/>
          </a:bodyPr>
          <a:lstStyle/>
          <a:p>
            <a:r>
              <a:rPr lang="sv-SE" sz="2000" dirty="0" smtClean="0"/>
              <a:t>Eve owns an exact replica of Bob’s detection apparatus</a:t>
            </a:r>
          </a:p>
          <a:p>
            <a:r>
              <a:rPr lang="sv-SE" sz="2000" dirty="0" smtClean="0"/>
              <a:t>She </a:t>
            </a:r>
            <a:r>
              <a:rPr lang="sv-SE" sz="2000" dirty="0" smtClean="0">
                <a:solidFill>
                  <a:srgbClr val="FF0000"/>
                </a:solidFill>
              </a:rPr>
              <a:t>intercepts</a:t>
            </a:r>
            <a:r>
              <a:rPr lang="sv-SE" sz="2000" dirty="0" smtClean="0"/>
              <a:t> and measures the qubits sent by Alice</a:t>
            </a:r>
          </a:p>
          <a:p>
            <a:r>
              <a:rPr lang="sv-SE" sz="2000" dirty="0" smtClean="0"/>
              <a:t>She </a:t>
            </a:r>
            <a:r>
              <a:rPr lang="sv-SE" sz="2000" dirty="0" smtClean="0">
                <a:solidFill>
                  <a:srgbClr val="FF0000"/>
                </a:solidFill>
              </a:rPr>
              <a:t>resends</a:t>
            </a:r>
            <a:r>
              <a:rPr lang="sv-SE" sz="2000" dirty="0" smtClean="0"/>
              <a:t> a </a:t>
            </a:r>
            <a:r>
              <a:rPr lang="sv-SE" sz="2000" dirty="0" smtClean="0">
                <a:solidFill>
                  <a:srgbClr val="FF0000"/>
                </a:solidFill>
              </a:rPr>
              <a:t>faked-state</a:t>
            </a:r>
            <a:r>
              <a:rPr lang="sv-SE" sz="2000" dirty="0" smtClean="0"/>
              <a:t> to Bob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0281" y="5486400"/>
            <a:ext cx="9101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 Can Eve get the </a:t>
            </a:r>
            <a:r>
              <a:rPr lang="sv-SE" sz="2000" dirty="0" smtClean="0">
                <a:solidFill>
                  <a:srgbClr val="FF0000"/>
                </a:solidFill>
              </a:rPr>
              <a:t>same detector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to click </a:t>
            </a:r>
            <a:r>
              <a:rPr lang="sv-SE" sz="2000" dirty="0" smtClean="0"/>
              <a:t>at Bob’s side while keeping </a:t>
            </a:r>
            <a:r>
              <a:rPr lang="sv-SE" sz="2000" dirty="0" smtClean="0">
                <a:solidFill>
                  <a:srgbClr val="FF0000"/>
                </a:solidFill>
              </a:rPr>
              <a:t>all 3 others blind</a:t>
            </a:r>
            <a:r>
              <a:rPr lang="sv-SE" sz="2000" dirty="0" smtClean="0"/>
              <a:t>?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" y="2975098"/>
            <a:ext cx="8961120" cy="2130302"/>
            <a:chOff x="76200" y="2975098"/>
            <a:chExt cx="8961120" cy="2130302"/>
          </a:xfrm>
        </p:grpSpPr>
        <p:grpSp>
          <p:nvGrpSpPr>
            <p:cNvPr id="4" name="Group 5"/>
            <p:cNvGrpSpPr/>
            <p:nvPr/>
          </p:nvGrpSpPr>
          <p:grpSpPr>
            <a:xfrm>
              <a:off x="76200" y="2975098"/>
              <a:ext cx="8961120" cy="2130302"/>
              <a:chOff x="76200" y="1981200"/>
              <a:chExt cx="8961120" cy="2130302"/>
            </a:xfrm>
          </p:grpSpPr>
          <p:pic>
            <p:nvPicPr>
              <p:cNvPr id="8" name="Picture 7" descr="scheme-of-attack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" y="1981200"/>
                <a:ext cx="8961120" cy="213030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967984" y="2057400"/>
                <a:ext cx="585216" cy="347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99432" y="2286000"/>
                <a:ext cx="1115568" cy="381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95800" y="22860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Control generator (blinding)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99432" y="2883408"/>
                <a:ext cx="1115568" cy="356616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5800" y="28764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Faked state generator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43600" y="2069068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 smtClean="0"/>
                  <a:t>Pulsed?</a:t>
                </a:r>
                <a:br>
                  <a:rPr lang="sv-SE" sz="1000" dirty="0" smtClean="0"/>
                </a:br>
                <a:r>
                  <a:rPr lang="sv-SE" sz="1000" dirty="0" smtClean="0"/>
                  <a:t>C.W.?</a:t>
                </a:r>
                <a:endParaRPr lang="en-US" sz="1000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495800" y="3048000"/>
              <a:ext cx="2057400" cy="1981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solidFill>
                    <a:schemeClr val="tx1"/>
                  </a:solidFill>
                </a:rPr>
                <a:t>Faked.state generator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62088" y="4553712"/>
              <a:ext cx="1524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4800" y="4197096"/>
              <a:ext cx="1524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38744" y="3904488"/>
              <a:ext cx="1524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8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smtClean="0"/>
              <a:t> intercept-resend (</a:t>
            </a:r>
            <a:r>
              <a:rPr lang="sv-SE" sz="2400" b="1" dirty="0" smtClean="0">
                <a:solidFill>
                  <a:srgbClr val="FF0000"/>
                </a:solidFill>
              </a:rPr>
              <a:t>faked-state</a:t>
            </a:r>
            <a:r>
              <a:rPr lang="sv-SE" sz="2400" b="1" dirty="0" smtClean="0"/>
              <a:t>) attack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What if...</a:t>
            </a:r>
            <a:r>
              <a:rPr lang="sv-SE" sz="2000" dirty="0" smtClean="0"/>
              <a:t> detectors always click at intensity I</a:t>
            </a:r>
            <a:r>
              <a:rPr lang="sv-SE" sz="2000" baseline="-25000" dirty="0" smtClean="0"/>
              <a:t>0</a:t>
            </a:r>
            <a:r>
              <a:rPr lang="sv-SE" sz="2000" dirty="0" smtClean="0"/>
              <a:t> and never click at I</a:t>
            </a:r>
            <a:r>
              <a:rPr lang="sv-SE" sz="2000" baseline="-25000" dirty="0" smtClean="0"/>
              <a:t>0 </a:t>
            </a:r>
            <a:r>
              <a:rPr lang="sv-SE" sz="2000" dirty="0" smtClean="0"/>
              <a:t>/2?</a:t>
            </a:r>
          </a:p>
          <a:p>
            <a:r>
              <a:rPr lang="sv-SE" sz="2000" dirty="0" smtClean="0"/>
              <a:t>Target detector always click </a:t>
            </a:r>
            <a:r>
              <a:rPr lang="en-SG" altLang="zh-CN" sz="2000" dirty="0" smtClean="0">
                <a:solidFill>
                  <a:srgbClr val="00B050"/>
                </a:solidFill>
                <a:latin typeface="Wingdings" pitchFamily="2" charset="2"/>
                <a:ea typeface="宋体" pitchFamily="2" charset="-122"/>
              </a:rPr>
              <a:t>ü</a:t>
            </a:r>
            <a:endParaRPr lang="sv-SE" sz="2000" dirty="0" smtClean="0"/>
          </a:p>
          <a:p>
            <a:r>
              <a:rPr lang="sv-SE" sz="2000" dirty="0" smtClean="0"/>
              <a:t>In complementary basis, pulse is split in 2 halves of intensity I</a:t>
            </a:r>
            <a:r>
              <a:rPr lang="sv-SE" sz="2000" baseline="-25000" dirty="0" smtClean="0"/>
              <a:t>0 </a:t>
            </a:r>
            <a:r>
              <a:rPr lang="sv-SE" sz="2000" dirty="0" smtClean="0"/>
              <a:t>/2 : no click </a:t>
            </a:r>
            <a:r>
              <a:rPr lang="en-SG" altLang="zh-CN" sz="2000" dirty="0" smtClean="0">
                <a:solidFill>
                  <a:srgbClr val="00B050"/>
                </a:solidFill>
                <a:latin typeface="Wingdings" pitchFamily="2" charset="2"/>
                <a:ea typeface="宋体" pitchFamily="2" charset="-122"/>
              </a:rPr>
              <a:t>ü</a:t>
            </a:r>
            <a:endParaRPr lang="sv-SE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10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Quantum cryptosystems using </a:t>
            </a:r>
            <a:r>
              <a:rPr lang="sv-SE" sz="2000" dirty="0" smtClean="0">
                <a:solidFill>
                  <a:srgbClr val="FF0000"/>
                </a:solidFill>
              </a:rPr>
              <a:t>such</a:t>
            </a:r>
            <a:r>
              <a:rPr lang="sv-SE" sz="2000" dirty="0" smtClean="0"/>
              <a:t> detectors are </a:t>
            </a:r>
            <a:r>
              <a:rPr lang="sv-SE" sz="2000" dirty="0" smtClean="0">
                <a:solidFill>
                  <a:srgbClr val="FF0000"/>
                </a:solidFill>
              </a:rPr>
              <a:t>vulnerable</a:t>
            </a:r>
            <a:r>
              <a:rPr lang="sv-SE" sz="2000" dirty="0" smtClean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Are there many single-photon detectors working as in our ”</a:t>
            </a:r>
            <a:r>
              <a:rPr lang="sv-SE" sz="2000" dirty="0" smtClean="0">
                <a:solidFill>
                  <a:srgbClr val="FF0000"/>
                </a:solidFill>
              </a:rPr>
              <a:t>what if</a:t>
            </a:r>
            <a:r>
              <a:rPr lang="sv-SE" sz="2000" dirty="0" smtClean="0"/>
              <a:t>” scenario?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6200" y="2975098"/>
            <a:ext cx="8961120" cy="2130302"/>
            <a:chOff x="76200" y="2975098"/>
            <a:chExt cx="8961120" cy="2130302"/>
          </a:xfrm>
        </p:grpSpPr>
        <p:grpSp>
          <p:nvGrpSpPr>
            <p:cNvPr id="34" name="Group 5"/>
            <p:cNvGrpSpPr/>
            <p:nvPr/>
          </p:nvGrpSpPr>
          <p:grpSpPr>
            <a:xfrm>
              <a:off x="76200" y="2975098"/>
              <a:ext cx="8961120" cy="2130302"/>
              <a:chOff x="76200" y="1981200"/>
              <a:chExt cx="8961120" cy="2130302"/>
            </a:xfrm>
          </p:grpSpPr>
          <p:pic>
            <p:nvPicPr>
              <p:cNvPr id="36" name="Picture 35" descr="scheme-of-attack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" y="1981200"/>
                <a:ext cx="8961120" cy="2130302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967984" y="2057400"/>
                <a:ext cx="585216" cy="347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99432" y="2286000"/>
                <a:ext cx="1115568" cy="381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495800" y="22860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Control generator (blinding)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99432" y="2883408"/>
                <a:ext cx="1115568" cy="356616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95800" y="28764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b="1" dirty="0" smtClean="0">
                    <a:latin typeface="Arial" pitchFamily="34" charset="0"/>
                    <a:cs typeface="Arial" pitchFamily="34" charset="0"/>
                  </a:rPr>
                  <a:t>Faked state generator</a:t>
                </a:r>
                <a:endParaRPr lang="en-US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43600" y="2069068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 smtClean="0"/>
                  <a:t>Pulsed?</a:t>
                </a:r>
                <a:br>
                  <a:rPr lang="sv-SE" sz="1000" dirty="0" smtClean="0"/>
                </a:br>
                <a:r>
                  <a:rPr lang="sv-SE" sz="1000" dirty="0" smtClean="0"/>
                  <a:t>C.W.?</a:t>
                </a:r>
                <a:endParaRPr lang="en-US" sz="10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495800" y="3048000"/>
              <a:ext cx="2057400" cy="1981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solidFill>
                    <a:schemeClr val="tx1"/>
                  </a:solidFill>
                </a:rPr>
                <a:t>Faked.state generator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801101" y="49390"/>
            <a:ext cx="234244" cy="2455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B93E7CF7-B8EF-4842-BE3D-54F35D817253}" type="slidenum">
              <a:rPr lang="en-US" altLang="zh-CN" sz="1600">
                <a:solidFill>
                  <a:srgbClr val="B2B2B2"/>
                </a:solidFill>
                <a:latin typeface="AvantGarde Md BT"/>
                <a:ea typeface="宋体" pitchFamily="2" charset="-122"/>
              </a:rPr>
              <a:pPr algn="r" eaLnBrk="0" hangingPunct="0"/>
              <a:t>9</a:t>
            </a:fld>
            <a:endParaRPr lang="en-US" altLang="zh-CN" sz="1600" dirty="0">
              <a:solidFill>
                <a:srgbClr val="B2B2B2"/>
              </a:solidFill>
              <a:latin typeface="AvantGarde Md B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1153</Words>
  <Application>Microsoft Office PowerPoint</Application>
  <PresentationFormat>On-screen Show (4:3)</PresentationFormat>
  <Paragraphs>395</Paragraphs>
  <Slides>37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CorelDRAW</vt:lpstr>
      <vt:lpstr>Graph</vt:lpstr>
      <vt:lpstr>Slide 1</vt:lpstr>
      <vt:lpstr>Outline</vt:lpstr>
      <vt:lpstr>A brief quantum key distribution  (QKD) primer</vt:lpstr>
      <vt:lpstr>Do it quantum, baby!</vt:lpstr>
      <vt:lpstr>Complementarity?</vt:lpstr>
      <vt:lpstr>QKD protocol</vt:lpstr>
      <vt:lpstr>It’s a perfect world... </vt:lpstr>
      <vt:lpstr> intercept-resend (faked-state) attack</vt:lpstr>
      <vt:lpstr> intercept-resend (faked-state) attack</vt:lpstr>
      <vt:lpstr>Slide 10</vt:lpstr>
      <vt:lpstr>Meet the SPAD : Single-Photons Avalanche Diodes</vt:lpstr>
      <vt:lpstr>Slide 12</vt:lpstr>
      <vt:lpstr>Slide 13</vt:lpstr>
      <vt:lpstr>Slide 14</vt:lpstr>
      <vt:lpstr>Slide 15</vt:lpstr>
      <vt:lpstr>Now I am blind, now I click…</vt:lpstr>
      <vt:lpstr>The faked-state attack</vt:lpstr>
      <vt:lpstr>Slide 18</vt:lpstr>
      <vt:lpstr>The EPR source: 2 entangled photons  (1 to Alice, 1 to Bob)</vt:lpstr>
      <vt:lpstr>The EPR source: 2 entangled photons  (1 to Alice, 1 to Bob)</vt:lpstr>
      <vt:lpstr>Alice and Bob’s detectors</vt:lpstr>
      <vt:lpstr>Normal QKD</vt:lpstr>
      <vt:lpstr>Controlling Bob’s 4 detectors nearly 100%</vt:lpstr>
      <vt:lpstr>Controlling Bob’s 4 detectors nearly 100% </vt:lpstr>
      <vt:lpstr>Eve’s final scheme</vt:lpstr>
      <vt:lpstr>Eavesdropping on installed QKD line on campus of the National University of Singapore</vt:lpstr>
      <vt:lpstr>Does Eve really have 100% of the key?</vt:lpstr>
      <vt:lpstr>Down by numbers</vt:lpstr>
      <vt:lpstr>Compare by plots</vt:lpstr>
      <vt:lpstr>Demo is coming…</vt:lpstr>
      <vt:lpstr>Slide 31</vt:lpstr>
      <vt:lpstr>Slide 32</vt:lpstr>
      <vt:lpstr>A bit of reverse-engineering...</vt:lpstr>
      <vt:lpstr>A bit of pulse light...</vt:lpstr>
      <vt:lpstr>Et... voilà !</vt:lpstr>
      <vt:lpstr>The return of the faked-state generator (How we break them all)</vt:lpstr>
      <vt:lpstr>Is QKD practically secure?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Richard</cp:lastModifiedBy>
  <cp:revision>527</cp:revision>
  <dcterms:created xsi:type="dcterms:W3CDTF">2006-08-16T00:00:00Z</dcterms:created>
  <dcterms:modified xsi:type="dcterms:W3CDTF">2009-12-25T21:35:35Z</dcterms:modified>
</cp:coreProperties>
</file>